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72" r:id="rId4"/>
    <p:sldId id="271" r:id="rId5"/>
    <p:sldId id="270" r:id="rId6"/>
    <p:sldId id="282" r:id="rId7"/>
    <p:sldId id="281" r:id="rId8"/>
    <p:sldId id="283" r:id="rId9"/>
    <p:sldId id="269" r:id="rId10"/>
    <p:sldId id="258" r:id="rId11"/>
    <p:sldId id="259" r:id="rId12"/>
    <p:sldId id="264" r:id="rId13"/>
    <p:sldId id="265" r:id="rId14"/>
    <p:sldId id="263" r:id="rId15"/>
    <p:sldId id="267" r:id="rId16"/>
    <p:sldId id="266" r:id="rId17"/>
    <p:sldId id="261" r:id="rId18"/>
    <p:sldId id="268" r:id="rId19"/>
    <p:sldId id="284" r:id="rId20"/>
    <p:sldId id="285" r:id="rId21"/>
    <p:sldId id="286" r:id="rId22"/>
    <p:sldId id="287" r:id="rId23"/>
    <p:sldId id="289" r:id="rId24"/>
    <p:sldId id="288" r:id="rId25"/>
    <p:sldId id="273" r:id="rId26"/>
    <p:sldId id="274" r:id="rId27"/>
    <p:sldId id="276" r:id="rId28"/>
    <p:sldId id="277" r:id="rId29"/>
    <p:sldId id="278" r:id="rId30"/>
    <p:sldId id="279" r:id="rId31"/>
    <p:sldId id="290" r:id="rId32"/>
    <p:sldId id="291" r:id="rId33"/>
    <p:sldId id="292" r:id="rId34"/>
    <p:sldId id="293" r:id="rId35"/>
    <p:sldId id="294" r:id="rId36"/>
    <p:sldId id="295" r:id="rId37"/>
    <p:sldId id="262" r:id="rId38"/>
    <p:sldId id="296" r:id="rId39"/>
    <p:sldId id="297" r:id="rId40"/>
    <p:sldId id="298" r:id="rId41"/>
    <p:sldId id="299" r:id="rId42"/>
    <p:sldId id="306" r:id="rId43"/>
    <p:sldId id="280" r:id="rId44"/>
    <p:sldId id="300" r:id="rId45"/>
    <p:sldId id="301" r:id="rId46"/>
    <p:sldId id="302" r:id="rId47"/>
    <p:sldId id="303" r:id="rId48"/>
    <p:sldId id="304" r:id="rId49"/>
    <p:sldId id="30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283689-9467-4994-86F1-6760C52909D8}" type="datetimeFigureOut">
              <a:rPr lang="en-US" smtClean="0"/>
              <a:t>12/29/2021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31215D-442F-4C30-8396-D4F9EE85340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31215D-442F-4C30-8396-D4F9EE85340C}"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E1B984-A0D5-4D32-8042-380E5B576C8E}" type="datetime1">
              <a:rPr lang="en-US" smtClean="0"/>
              <a:t>12/29/2021</a:t>
            </a:fld>
            <a:endParaRPr lang="en-US"/>
          </a:p>
        </p:txBody>
      </p:sp>
      <p:sp>
        <p:nvSpPr>
          <p:cNvPr id="5" name="Footer Placeholder 4"/>
          <p:cNvSpPr>
            <a:spLocks noGrp="1"/>
          </p:cNvSpPr>
          <p:nvPr>
            <p:ph type="ftr" sz="quarter" idx="11"/>
          </p:nvPr>
        </p:nvSpPr>
        <p:spPr/>
        <p:txBody>
          <a:bodyPr/>
          <a:lstStyle/>
          <a:p>
            <a:r>
              <a:rPr lang="en-US"/>
              <a:t>B Suguna Rao</a:t>
            </a:r>
          </a:p>
        </p:txBody>
      </p:sp>
      <p:sp>
        <p:nvSpPr>
          <p:cNvPr id="6" name="Slide Number Placeholder 5"/>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E6F5E3-3C9D-4431-8746-C616475A9D31}" type="datetime1">
              <a:rPr lang="en-US" smtClean="0"/>
              <a:t>12/29/2021</a:t>
            </a:fld>
            <a:endParaRPr lang="en-US"/>
          </a:p>
        </p:txBody>
      </p:sp>
      <p:sp>
        <p:nvSpPr>
          <p:cNvPr id="5" name="Footer Placeholder 4"/>
          <p:cNvSpPr>
            <a:spLocks noGrp="1"/>
          </p:cNvSpPr>
          <p:nvPr>
            <p:ph type="ftr" sz="quarter" idx="11"/>
          </p:nvPr>
        </p:nvSpPr>
        <p:spPr/>
        <p:txBody>
          <a:bodyPr/>
          <a:lstStyle/>
          <a:p>
            <a:r>
              <a:rPr lang="en-US"/>
              <a:t>B Suguna Rao</a:t>
            </a:r>
          </a:p>
        </p:txBody>
      </p:sp>
      <p:sp>
        <p:nvSpPr>
          <p:cNvPr id="6" name="Slide Number Placeholder 5"/>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F87242-44AE-4405-8B52-FB6B9743267A}" type="datetime1">
              <a:rPr lang="en-US" smtClean="0"/>
              <a:t>12/29/2021</a:t>
            </a:fld>
            <a:endParaRPr lang="en-US"/>
          </a:p>
        </p:txBody>
      </p:sp>
      <p:sp>
        <p:nvSpPr>
          <p:cNvPr id="5" name="Footer Placeholder 4"/>
          <p:cNvSpPr>
            <a:spLocks noGrp="1"/>
          </p:cNvSpPr>
          <p:nvPr>
            <p:ph type="ftr" sz="quarter" idx="11"/>
          </p:nvPr>
        </p:nvSpPr>
        <p:spPr/>
        <p:txBody>
          <a:bodyPr/>
          <a:lstStyle/>
          <a:p>
            <a:r>
              <a:rPr lang="en-US"/>
              <a:t>B Suguna Rao</a:t>
            </a:r>
          </a:p>
        </p:txBody>
      </p:sp>
      <p:sp>
        <p:nvSpPr>
          <p:cNvPr id="6" name="Slide Number Placeholder 5"/>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2F206-C80F-4AFE-815D-77E28468D845}" type="datetime1">
              <a:rPr lang="en-US" smtClean="0"/>
              <a:t>12/29/2021</a:t>
            </a:fld>
            <a:endParaRPr lang="en-US"/>
          </a:p>
        </p:txBody>
      </p:sp>
      <p:sp>
        <p:nvSpPr>
          <p:cNvPr id="5" name="Footer Placeholder 4"/>
          <p:cNvSpPr>
            <a:spLocks noGrp="1"/>
          </p:cNvSpPr>
          <p:nvPr>
            <p:ph type="ftr" sz="quarter" idx="11"/>
          </p:nvPr>
        </p:nvSpPr>
        <p:spPr/>
        <p:txBody>
          <a:bodyPr/>
          <a:lstStyle/>
          <a:p>
            <a:r>
              <a:rPr lang="en-US"/>
              <a:t>B Suguna Rao</a:t>
            </a:r>
          </a:p>
        </p:txBody>
      </p:sp>
      <p:sp>
        <p:nvSpPr>
          <p:cNvPr id="6" name="Slide Number Placeholder 5"/>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EEAC6-7D16-47E9-A02A-29C3607510BA}" type="datetime1">
              <a:rPr lang="en-US" smtClean="0"/>
              <a:t>12/29/2021</a:t>
            </a:fld>
            <a:endParaRPr lang="en-US"/>
          </a:p>
        </p:txBody>
      </p:sp>
      <p:sp>
        <p:nvSpPr>
          <p:cNvPr id="5" name="Footer Placeholder 4"/>
          <p:cNvSpPr>
            <a:spLocks noGrp="1"/>
          </p:cNvSpPr>
          <p:nvPr>
            <p:ph type="ftr" sz="quarter" idx="11"/>
          </p:nvPr>
        </p:nvSpPr>
        <p:spPr/>
        <p:txBody>
          <a:bodyPr/>
          <a:lstStyle/>
          <a:p>
            <a:r>
              <a:rPr lang="en-US"/>
              <a:t>B Suguna Rao</a:t>
            </a:r>
          </a:p>
        </p:txBody>
      </p:sp>
      <p:sp>
        <p:nvSpPr>
          <p:cNvPr id="6" name="Slide Number Placeholder 5"/>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63AED6-A15B-4AFE-9B6D-B180A864C5AC}" type="datetime1">
              <a:rPr lang="en-US" smtClean="0"/>
              <a:t>12/29/2021</a:t>
            </a:fld>
            <a:endParaRPr lang="en-US"/>
          </a:p>
        </p:txBody>
      </p:sp>
      <p:sp>
        <p:nvSpPr>
          <p:cNvPr id="6" name="Footer Placeholder 5"/>
          <p:cNvSpPr>
            <a:spLocks noGrp="1"/>
          </p:cNvSpPr>
          <p:nvPr>
            <p:ph type="ftr" sz="quarter" idx="11"/>
          </p:nvPr>
        </p:nvSpPr>
        <p:spPr/>
        <p:txBody>
          <a:bodyPr/>
          <a:lstStyle/>
          <a:p>
            <a:r>
              <a:rPr lang="en-US"/>
              <a:t>B Suguna Rao</a:t>
            </a:r>
          </a:p>
        </p:txBody>
      </p:sp>
      <p:sp>
        <p:nvSpPr>
          <p:cNvPr id="7" name="Slide Number Placeholder 6"/>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51A3D0-8C1B-4E82-9C08-C4192EF0129D}" type="datetime1">
              <a:rPr lang="en-US" smtClean="0"/>
              <a:t>12/29/2021</a:t>
            </a:fld>
            <a:endParaRPr lang="en-US"/>
          </a:p>
        </p:txBody>
      </p:sp>
      <p:sp>
        <p:nvSpPr>
          <p:cNvPr id="8" name="Footer Placeholder 7"/>
          <p:cNvSpPr>
            <a:spLocks noGrp="1"/>
          </p:cNvSpPr>
          <p:nvPr>
            <p:ph type="ftr" sz="quarter" idx="11"/>
          </p:nvPr>
        </p:nvSpPr>
        <p:spPr/>
        <p:txBody>
          <a:bodyPr/>
          <a:lstStyle/>
          <a:p>
            <a:r>
              <a:rPr lang="en-US"/>
              <a:t>B Suguna Rao</a:t>
            </a:r>
          </a:p>
        </p:txBody>
      </p:sp>
      <p:sp>
        <p:nvSpPr>
          <p:cNvPr id="9" name="Slide Number Placeholder 8"/>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6C5F44-C964-4B46-9DCC-C639FB6F7B00}" type="datetime1">
              <a:rPr lang="en-US" smtClean="0"/>
              <a:t>12/29/2021</a:t>
            </a:fld>
            <a:endParaRPr lang="en-US"/>
          </a:p>
        </p:txBody>
      </p:sp>
      <p:sp>
        <p:nvSpPr>
          <p:cNvPr id="4" name="Footer Placeholder 3"/>
          <p:cNvSpPr>
            <a:spLocks noGrp="1"/>
          </p:cNvSpPr>
          <p:nvPr>
            <p:ph type="ftr" sz="quarter" idx="11"/>
          </p:nvPr>
        </p:nvSpPr>
        <p:spPr/>
        <p:txBody>
          <a:bodyPr/>
          <a:lstStyle/>
          <a:p>
            <a:r>
              <a:rPr lang="en-US"/>
              <a:t>B Suguna Rao</a:t>
            </a:r>
          </a:p>
        </p:txBody>
      </p:sp>
      <p:sp>
        <p:nvSpPr>
          <p:cNvPr id="5" name="Slide Number Placeholder 4"/>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99DFF-0580-4619-AFB2-C09067583643}" type="datetime1">
              <a:rPr lang="en-US" smtClean="0"/>
              <a:t>12/29/2021</a:t>
            </a:fld>
            <a:endParaRPr lang="en-US"/>
          </a:p>
        </p:txBody>
      </p:sp>
      <p:sp>
        <p:nvSpPr>
          <p:cNvPr id="3" name="Footer Placeholder 2"/>
          <p:cNvSpPr>
            <a:spLocks noGrp="1"/>
          </p:cNvSpPr>
          <p:nvPr>
            <p:ph type="ftr" sz="quarter" idx="11"/>
          </p:nvPr>
        </p:nvSpPr>
        <p:spPr/>
        <p:txBody>
          <a:bodyPr/>
          <a:lstStyle/>
          <a:p>
            <a:r>
              <a:rPr lang="en-US"/>
              <a:t>B Suguna Rao</a:t>
            </a:r>
          </a:p>
        </p:txBody>
      </p:sp>
      <p:sp>
        <p:nvSpPr>
          <p:cNvPr id="4" name="Slide Number Placeholder 3"/>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5C8B56-6294-4A7E-9A9E-4CC6F426F23F}" type="datetime1">
              <a:rPr lang="en-US" smtClean="0"/>
              <a:t>12/29/2021</a:t>
            </a:fld>
            <a:endParaRPr lang="en-US"/>
          </a:p>
        </p:txBody>
      </p:sp>
      <p:sp>
        <p:nvSpPr>
          <p:cNvPr id="6" name="Footer Placeholder 5"/>
          <p:cNvSpPr>
            <a:spLocks noGrp="1"/>
          </p:cNvSpPr>
          <p:nvPr>
            <p:ph type="ftr" sz="quarter" idx="11"/>
          </p:nvPr>
        </p:nvSpPr>
        <p:spPr/>
        <p:txBody>
          <a:bodyPr/>
          <a:lstStyle/>
          <a:p>
            <a:r>
              <a:rPr lang="en-US"/>
              <a:t>B Suguna Rao</a:t>
            </a:r>
          </a:p>
        </p:txBody>
      </p:sp>
      <p:sp>
        <p:nvSpPr>
          <p:cNvPr id="7" name="Slide Number Placeholder 6"/>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026677-C42E-49BB-AD47-7EA92AE98104}" type="datetime1">
              <a:rPr lang="en-US" smtClean="0"/>
              <a:t>12/29/2021</a:t>
            </a:fld>
            <a:endParaRPr lang="en-US"/>
          </a:p>
        </p:txBody>
      </p:sp>
      <p:sp>
        <p:nvSpPr>
          <p:cNvPr id="6" name="Footer Placeholder 5"/>
          <p:cNvSpPr>
            <a:spLocks noGrp="1"/>
          </p:cNvSpPr>
          <p:nvPr>
            <p:ph type="ftr" sz="quarter" idx="11"/>
          </p:nvPr>
        </p:nvSpPr>
        <p:spPr/>
        <p:txBody>
          <a:bodyPr/>
          <a:lstStyle/>
          <a:p>
            <a:r>
              <a:rPr lang="en-US"/>
              <a:t>B Suguna Rao</a:t>
            </a:r>
          </a:p>
        </p:txBody>
      </p:sp>
      <p:sp>
        <p:nvSpPr>
          <p:cNvPr id="7" name="Slide Number Placeholder 6"/>
          <p:cNvSpPr>
            <a:spLocks noGrp="1"/>
          </p:cNvSpPr>
          <p:nvPr>
            <p:ph type="sldNum" sz="quarter" idx="12"/>
          </p:nvPr>
        </p:nvSpPr>
        <p:spPr/>
        <p:txBody>
          <a:bodyPr/>
          <a:lstStyle/>
          <a:p>
            <a:fld id="{AFD2D2AB-7A9D-49A8-B3B9-8E5769105E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E54C7-90EE-483B-9F76-CDAEEB1FB3D4}" type="datetime1">
              <a:rPr lang="en-US" smtClean="0"/>
              <a:t>12/29/2021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 Suguna Rao</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D2D2AB-7A9D-49A8-B3B9-8E5769105E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kth.se/en/forskning/artiklar/kth-forskare-har-uppfunnit-genomskinligt-tra-1.638511"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www.archdaily.com/800904/this-cement-generates-light"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archdaily.com/779655/terreform-ones-biological-benches-question-traditional-manufacturing-methods" TargetMode="Externa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fontScale="90000"/>
          </a:bodyPr>
          <a:lstStyle/>
          <a:p>
            <a:r>
              <a:rPr lang="en-US" dirty="0">
                <a:latin typeface="Times New Roman" pitchFamily="18" charset="0"/>
                <a:cs typeface="Times New Roman" pitchFamily="18" charset="0"/>
              </a:rPr>
              <a:t>BASICIS OF CIVIL ENGINEERING  &amp; MECHANICS</a:t>
            </a:r>
          </a:p>
        </p:txBody>
      </p:sp>
      <p:sp>
        <p:nvSpPr>
          <p:cNvPr id="3" name="Subtitle 2"/>
          <p:cNvSpPr>
            <a:spLocks noGrp="1"/>
          </p:cNvSpPr>
          <p:nvPr>
            <p:ph type="subTitle" idx="1"/>
          </p:nvPr>
        </p:nvSpPr>
        <p:spPr>
          <a:xfrm>
            <a:off x="1440180" y="2895600"/>
            <a:ext cx="6400800" cy="3124200"/>
          </a:xfrm>
        </p:spPr>
        <p:txBody>
          <a:bodyPr>
            <a:normAutofit lnSpcReduction="10000"/>
          </a:bodyPr>
          <a:lstStyle/>
          <a:p>
            <a:r>
              <a:rPr lang="en-US" dirty="0">
                <a:solidFill>
                  <a:schemeClr val="tx1"/>
                </a:solidFill>
                <a:latin typeface="Times New Roman" pitchFamily="18" charset="0"/>
                <a:cs typeface="Times New Roman" pitchFamily="18" charset="0"/>
              </a:rPr>
              <a:t>Course code:CV14/CV24</a:t>
            </a:r>
          </a:p>
          <a:p>
            <a:r>
              <a:rPr lang="en-US" dirty="0">
                <a:solidFill>
                  <a:schemeClr val="tx1"/>
                </a:solidFill>
                <a:latin typeface="Times New Roman" pitchFamily="18" charset="0"/>
                <a:cs typeface="Times New Roman" pitchFamily="18" charset="0"/>
              </a:rPr>
              <a:t>Credits:3:0:0</a:t>
            </a:r>
          </a:p>
          <a:p>
            <a:r>
              <a:rPr lang="en-US" sz="4000" b="1" i="1" u="sng" dirty="0">
                <a:solidFill>
                  <a:srgbClr val="0070C0"/>
                </a:solidFill>
                <a:latin typeface="Times New Roman" pitchFamily="18" charset="0"/>
                <a:cs typeface="Times New Roman" pitchFamily="18" charset="0"/>
              </a:rPr>
              <a:t>Topics Covered</a:t>
            </a:r>
          </a:p>
          <a:p>
            <a:r>
              <a:rPr lang="en-US" sz="4000" i="1" dirty="0">
                <a:solidFill>
                  <a:srgbClr val="0070C0"/>
                </a:solidFill>
                <a:latin typeface="Times New Roman" pitchFamily="18" charset="0"/>
                <a:cs typeface="Times New Roman" pitchFamily="18" charset="0"/>
              </a:rPr>
              <a:t>New Marginal and Smart Materials</a:t>
            </a:r>
          </a:p>
        </p:txBody>
      </p:sp>
      <p:pic>
        <p:nvPicPr>
          <p:cNvPr id="4" name="Picture 3" descr="C:\Users\admin\Downloads\Logo_21.06.2017 (1).jpg"/>
          <p:cNvPicPr/>
          <p:nvPr/>
        </p:nvPicPr>
        <p:blipFill>
          <a:blip r:embed="rId2"/>
          <a:srcRect/>
          <a:stretch>
            <a:fillRect/>
          </a:stretch>
        </p:blipFill>
        <p:spPr bwMode="auto">
          <a:xfrm>
            <a:off x="0" y="0"/>
            <a:ext cx="2819400" cy="1066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AFD2D2AB-7A9D-49A8-B3B9-8E5769105E2E}"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0" y="1524000"/>
            <a:ext cx="2743200" cy="4876800"/>
          </a:xfrm>
        </p:spPr>
        <p:txBody>
          <a:bodyPr>
            <a:normAutofit fontScale="25000" lnSpcReduction="20000"/>
          </a:bodyPr>
          <a:lstStyle/>
          <a:p>
            <a:pPr algn="just">
              <a:buNone/>
            </a:pPr>
            <a:r>
              <a:rPr lang="en-US" sz="7200" b="1" dirty="0">
                <a:latin typeface="Verdana" pitchFamily="34" charset="0"/>
                <a:ea typeface="Verdana" pitchFamily="34" charset="0"/>
                <a:cs typeface="Verdana" pitchFamily="34" charset="0"/>
              </a:rPr>
              <a:t>Smart Materials</a:t>
            </a:r>
            <a:r>
              <a:rPr lang="en-US" sz="7200" dirty="0">
                <a:latin typeface="Verdana" pitchFamily="34" charset="0"/>
                <a:ea typeface="Verdana" pitchFamily="34" charset="0"/>
                <a:cs typeface="Verdana" pitchFamily="34" charset="0"/>
              </a:rPr>
              <a:t>: </a:t>
            </a:r>
          </a:p>
          <a:p>
            <a:pPr algn="just">
              <a:buNone/>
            </a:pPr>
            <a:r>
              <a:rPr lang="en-US" sz="7200" dirty="0">
                <a:latin typeface="Verdana" pitchFamily="34" charset="0"/>
                <a:ea typeface="Verdana" pitchFamily="34" charset="0"/>
                <a:cs typeface="Verdana" pitchFamily="34" charset="0"/>
              </a:rPr>
              <a:t>Smart materials have different properties that are affected by the external factors such as temperature, light, stress, electric and magnetic fields. They are also known as intelligent responsive materials. Smart materials are use in various civil engineering projects to increase their performance and efficiency of the structure.</a:t>
            </a:r>
          </a:p>
          <a:p>
            <a:endParaRPr lang="en-US" dirty="0"/>
          </a:p>
        </p:txBody>
      </p:sp>
      <p:sp>
        <p:nvSpPr>
          <p:cNvPr id="11" name="Slide Number Placeholder 10"/>
          <p:cNvSpPr>
            <a:spLocks noGrp="1"/>
          </p:cNvSpPr>
          <p:nvPr>
            <p:ph type="sldNum" sz="quarter" idx="12"/>
          </p:nvPr>
        </p:nvSpPr>
        <p:spPr/>
        <p:txBody>
          <a:bodyPr/>
          <a:lstStyle/>
          <a:p>
            <a:fld id="{AFD2D2AB-7A9D-49A8-B3B9-8E5769105E2E}" type="slidenum">
              <a:rPr lang="en-US" smtClean="0"/>
              <a:pPr/>
              <a:t>10</a:t>
            </a:fld>
            <a:endParaRPr lang="en-US" dirty="0"/>
          </a:p>
        </p:txBody>
      </p:sp>
      <p:grpSp>
        <p:nvGrpSpPr>
          <p:cNvPr id="2" name="Group 4"/>
          <p:cNvGrpSpPr/>
          <p:nvPr/>
        </p:nvGrpSpPr>
        <p:grpSpPr>
          <a:xfrm>
            <a:off x="589860" y="181507"/>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pic>
        <p:nvPicPr>
          <p:cNvPr id="15" name="Picture 14" descr="Smart Materials.PNG"/>
          <p:cNvPicPr>
            <a:picLocks noChangeAspect="1"/>
          </p:cNvPicPr>
          <p:nvPr/>
        </p:nvPicPr>
        <p:blipFill>
          <a:blip r:embed="rId3"/>
          <a:stretch>
            <a:fillRect/>
          </a:stretch>
        </p:blipFill>
        <p:spPr>
          <a:xfrm>
            <a:off x="0" y="1524000"/>
            <a:ext cx="5889421" cy="441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a:buNone/>
            </a:pPr>
            <a:r>
              <a:rPr lang="en-US" sz="3400" b="1" dirty="0">
                <a:latin typeface="Verdana" pitchFamily="34" charset="0"/>
                <a:ea typeface="Verdana" pitchFamily="34" charset="0"/>
                <a:cs typeface="Verdana" pitchFamily="34" charset="0"/>
              </a:rPr>
              <a:t>Types of Smart materials:</a:t>
            </a:r>
            <a:endParaRPr lang="en-US" sz="3400" dirty="0">
              <a:latin typeface="Verdana" pitchFamily="34" charset="0"/>
              <a:ea typeface="Verdana" pitchFamily="34" charset="0"/>
              <a:cs typeface="Verdana" pitchFamily="34" charset="0"/>
            </a:endParaRPr>
          </a:p>
          <a:p>
            <a:pPr algn="just"/>
            <a:r>
              <a:rPr lang="en-US" sz="3400" b="1" dirty="0">
                <a:latin typeface="Verdana" pitchFamily="34" charset="0"/>
                <a:ea typeface="Verdana" pitchFamily="34" charset="0"/>
                <a:cs typeface="Verdana" pitchFamily="34" charset="0"/>
              </a:rPr>
              <a:t>Electro chromic Materials: </a:t>
            </a:r>
            <a:r>
              <a:rPr lang="en-US" sz="3400" dirty="0">
                <a:latin typeface="Verdana" pitchFamily="34" charset="0"/>
                <a:ea typeface="Verdana" pitchFamily="34" charset="0"/>
                <a:cs typeface="Verdana" pitchFamily="34" charset="0"/>
              </a:rPr>
              <a:t>These smart materials alter the light transmission properties when voltage is applied to them. They affect the optical color of a surface when voltage is applied to them and are known as chromo-phones.</a:t>
            </a:r>
          </a:p>
          <a:p>
            <a:pPr algn="just"/>
            <a:r>
              <a:rPr lang="en-US" sz="3400" b="1" dirty="0">
                <a:latin typeface="Verdana" pitchFamily="34" charset="0"/>
                <a:ea typeface="Verdana" pitchFamily="34" charset="0"/>
                <a:cs typeface="Verdana" pitchFamily="34" charset="0"/>
              </a:rPr>
              <a:t>Electro rheological Fluids: </a:t>
            </a:r>
            <a:r>
              <a:rPr lang="en-US" sz="3400" dirty="0">
                <a:latin typeface="Verdana" pitchFamily="34" charset="0"/>
                <a:ea typeface="Verdana" pitchFamily="34" charset="0"/>
                <a:cs typeface="Verdana" pitchFamily="34" charset="0"/>
              </a:rPr>
              <a:t>These smart materials present in the colloidal suspension undergo changes in viscosity when subjected to electric field. These materials highly sensitive and responds to the any change in the applied electric field and are used as shock absorbers.</a:t>
            </a:r>
          </a:p>
          <a:p>
            <a:pPr algn="just"/>
            <a:r>
              <a:rPr lang="en-US" sz="3400" b="1" dirty="0">
                <a:latin typeface="Verdana" pitchFamily="34" charset="0"/>
                <a:ea typeface="Verdana" pitchFamily="34" charset="0"/>
                <a:cs typeface="Verdana" pitchFamily="34" charset="0"/>
              </a:rPr>
              <a:t>Piezoelectric Materials:  </a:t>
            </a:r>
            <a:r>
              <a:rPr lang="en-US" sz="3400" dirty="0">
                <a:latin typeface="Verdana" pitchFamily="34" charset="0"/>
                <a:ea typeface="Verdana" pitchFamily="34" charset="0"/>
                <a:cs typeface="Verdana" pitchFamily="34" charset="0"/>
              </a:rPr>
              <a:t>In these smart materials undergoes deformation when an electric field is applied in response to magnetic field. These materials produce voltage when surface strain is introduced.</a:t>
            </a:r>
          </a:p>
          <a:p>
            <a:pPr algn="just"/>
            <a:r>
              <a:rPr lang="en-US" sz="3400" b="1" dirty="0">
                <a:latin typeface="Verdana" pitchFamily="34" charset="0"/>
                <a:ea typeface="Verdana" pitchFamily="34" charset="0"/>
                <a:cs typeface="Verdana" pitchFamily="34" charset="0"/>
              </a:rPr>
              <a:t>Magnetostrictive Materials:</a:t>
            </a:r>
            <a:r>
              <a:rPr lang="en-US" sz="3400" dirty="0">
                <a:latin typeface="Verdana" pitchFamily="34" charset="0"/>
                <a:ea typeface="Verdana" pitchFamily="34" charset="0"/>
                <a:cs typeface="Verdana" pitchFamily="34" charset="0"/>
              </a:rPr>
              <a:t> These smart materials undergo mechanical deformation that is proportional to the square of the electric field. These materials produce voltage when stretched in response to magnetic field. </a:t>
            </a:r>
          </a:p>
          <a:p>
            <a:pPr algn="just"/>
            <a:r>
              <a:rPr lang="en-US" sz="3400" b="1" dirty="0">
                <a:latin typeface="Verdana" pitchFamily="34" charset="0"/>
                <a:ea typeface="Verdana" pitchFamily="34" charset="0"/>
                <a:cs typeface="Verdana" pitchFamily="34" charset="0"/>
              </a:rPr>
              <a:t>Shape Memory Alloys: </a:t>
            </a:r>
            <a:r>
              <a:rPr lang="en-US" sz="3400" dirty="0">
                <a:latin typeface="Verdana" pitchFamily="34" charset="0"/>
                <a:ea typeface="Verdana" pitchFamily="34" charset="0"/>
                <a:cs typeface="Verdana" pitchFamily="34" charset="0"/>
              </a:rPr>
              <a:t>These smart materials have the ability to regain previously define shape or size when subjected to thermal changes. These materials are used in Civil Engineering projects to absorb strain energy without permanent deformation, for resisting particularly cyclic and fatigue behavior and structures to be utilized durably in the long run.</a:t>
            </a:r>
          </a:p>
          <a:p>
            <a:endParaRPr lang="en-US" dirty="0"/>
          </a:p>
          <a:p>
            <a:endParaRPr lang="en-US" dirty="0"/>
          </a:p>
          <a:p>
            <a:endParaRPr lang="en-US" dirty="0"/>
          </a:p>
          <a:p>
            <a:endParaRPr lang="en-US" dirty="0"/>
          </a:p>
        </p:txBody>
      </p:sp>
      <p:grpSp>
        <p:nvGrpSpPr>
          <p:cNvPr id="2" name="Group 4"/>
          <p:cNvGrpSpPr/>
          <p:nvPr/>
        </p:nvGrpSpPr>
        <p:grpSpPr>
          <a:xfrm>
            <a:off x="686960" y="245181"/>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3400" b="1" dirty="0">
                <a:latin typeface="Verdana" pitchFamily="34" charset="0"/>
                <a:ea typeface="Verdana" pitchFamily="34" charset="0"/>
                <a:cs typeface="Verdana" pitchFamily="34" charset="0"/>
              </a:rPr>
              <a:t>Electro chromic Materials</a:t>
            </a:r>
          </a:p>
          <a:p>
            <a:pPr algn="just">
              <a:buNone/>
            </a:pPr>
            <a:endParaRPr lang="en-US" sz="3400" b="1" dirty="0">
              <a:latin typeface="Verdana" pitchFamily="34" charset="0"/>
              <a:ea typeface="Verdana" pitchFamily="34" charset="0"/>
              <a:cs typeface="Verdana" pitchFamily="34" charset="0"/>
            </a:endParaRPr>
          </a:p>
          <a:p>
            <a:pPr algn="just">
              <a:buNone/>
            </a:pPr>
            <a:endParaRPr lang="en-US" sz="3400" b="1" dirty="0">
              <a:latin typeface="Verdana" pitchFamily="34" charset="0"/>
              <a:ea typeface="Verdana" pitchFamily="34" charset="0"/>
              <a:cs typeface="Verdana" pitchFamily="34" charset="0"/>
            </a:endParaRPr>
          </a:p>
          <a:p>
            <a:pPr algn="just">
              <a:buNone/>
            </a:pPr>
            <a:endParaRPr lang="en-US" sz="3400" dirty="0">
              <a:latin typeface="Verdana" pitchFamily="34" charset="0"/>
              <a:ea typeface="Verdana" pitchFamily="34" charset="0"/>
              <a:cs typeface="Verdana" pitchFamily="34" charset="0"/>
            </a:endParaRPr>
          </a:p>
          <a:p>
            <a:endParaRPr lang="en-US" dirty="0"/>
          </a:p>
          <a:p>
            <a:endParaRPr lang="en-US" dirty="0"/>
          </a:p>
          <a:p>
            <a:endParaRPr lang="en-US" dirty="0"/>
          </a:p>
        </p:txBody>
      </p:sp>
      <p:grpSp>
        <p:nvGrpSpPr>
          <p:cNvPr id="2" name="Group 4"/>
          <p:cNvGrpSpPr/>
          <p:nvPr/>
        </p:nvGrpSpPr>
        <p:grpSpPr>
          <a:xfrm>
            <a:off x="589860" y="245181"/>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12</a:t>
            </a:fld>
            <a:endParaRPr lang="en-US"/>
          </a:p>
        </p:txBody>
      </p:sp>
      <p:pic>
        <p:nvPicPr>
          <p:cNvPr id="13" name="Picture 12" descr="3-Figure1-1.png"/>
          <p:cNvPicPr>
            <a:picLocks noChangeAspect="1"/>
          </p:cNvPicPr>
          <p:nvPr/>
        </p:nvPicPr>
        <p:blipFill>
          <a:blip r:embed="rId3" cstate="print"/>
          <a:stretch>
            <a:fillRect/>
          </a:stretch>
        </p:blipFill>
        <p:spPr>
          <a:xfrm>
            <a:off x="457200" y="2286000"/>
            <a:ext cx="7352427" cy="304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3400" b="1" dirty="0">
                <a:latin typeface="Verdana" pitchFamily="34" charset="0"/>
                <a:ea typeface="Verdana" pitchFamily="34" charset="0"/>
                <a:cs typeface="Verdana" pitchFamily="34" charset="0"/>
              </a:rPr>
              <a:t>Electro rheological Fluids:</a:t>
            </a:r>
            <a:endParaRPr lang="en-US" sz="3400" dirty="0">
              <a:latin typeface="Verdana" pitchFamily="34" charset="0"/>
              <a:ea typeface="Verdana" pitchFamily="34" charset="0"/>
              <a:cs typeface="Verdana" pitchFamily="34" charset="0"/>
            </a:endParaRPr>
          </a:p>
          <a:p>
            <a:pPr>
              <a:buNone/>
            </a:pPr>
            <a:endParaRPr lang="en-US" dirty="0"/>
          </a:p>
          <a:p>
            <a:endParaRPr lang="en-US" dirty="0"/>
          </a:p>
          <a:p>
            <a:endParaRPr lang="en-US" dirty="0"/>
          </a:p>
        </p:txBody>
      </p:sp>
      <p:grpSp>
        <p:nvGrpSpPr>
          <p:cNvPr id="2" name="Group 4"/>
          <p:cNvGrpSpPr/>
          <p:nvPr/>
        </p:nvGrpSpPr>
        <p:grpSpPr>
          <a:xfrm>
            <a:off x="702200" y="245181"/>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13</a:t>
            </a:fld>
            <a:endParaRPr lang="en-US"/>
          </a:p>
        </p:txBody>
      </p:sp>
      <p:pic>
        <p:nvPicPr>
          <p:cNvPr id="14" name="Picture 13" descr="C2SM26179K.gif"/>
          <p:cNvPicPr>
            <a:picLocks noChangeAspect="1"/>
          </p:cNvPicPr>
          <p:nvPr/>
        </p:nvPicPr>
        <p:blipFill>
          <a:blip r:embed="rId3"/>
          <a:stretch>
            <a:fillRect/>
          </a:stretch>
        </p:blipFill>
        <p:spPr>
          <a:xfrm>
            <a:off x="762000" y="2286000"/>
            <a:ext cx="6858000" cy="39881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b="1" dirty="0">
                <a:latin typeface="Verdana" pitchFamily="34" charset="0"/>
                <a:ea typeface="Verdana" pitchFamily="34" charset="0"/>
                <a:cs typeface="Verdana" pitchFamily="34" charset="0"/>
              </a:rPr>
              <a:t>Piezoelectric Materials</a:t>
            </a:r>
            <a:r>
              <a:rPr lang="en-US" sz="3400" b="1" dirty="0">
                <a:latin typeface="Verdana" pitchFamily="34" charset="0"/>
                <a:ea typeface="Verdana" pitchFamily="34" charset="0"/>
                <a:cs typeface="Verdana" pitchFamily="34" charset="0"/>
              </a:rPr>
              <a:t>:</a:t>
            </a:r>
          </a:p>
          <a:p>
            <a:pPr algn="just">
              <a:buNone/>
            </a:pPr>
            <a:endParaRPr lang="en-US" sz="3400" dirty="0">
              <a:latin typeface="Verdana" pitchFamily="34" charset="0"/>
              <a:ea typeface="Verdana" pitchFamily="34" charset="0"/>
              <a:cs typeface="Verdana" pitchFamily="34" charset="0"/>
            </a:endParaRPr>
          </a:p>
          <a:p>
            <a:pPr algn="just">
              <a:buNone/>
            </a:pPr>
            <a:endParaRPr lang="en-US" sz="3400" b="1" dirty="0">
              <a:latin typeface="Verdana" pitchFamily="34" charset="0"/>
              <a:ea typeface="Verdana" pitchFamily="34" charset="0"/>
              <a:cs typeface="Verdana" pitchFamily="34" charset="0"/>
            </a:endParaRPr>
          </a:p>
          <a:p>
            <a:endParaRPr lang="en-US" dirty="0"/>
          </a:p>
          <a:p>
            <a:endParaRPr lang="en-US" dirty="0"/>
          </a:p>
          <a:p>
            <a:endParaRPr lang="en-US" dirty="0"/>
          </a:p>
        </p:txBody>
      </p:sp>
      <p:grpSp>
        <p:nvGrpSpPr>
          <p:cNvPr id="2" name="Group 4"/>
          <p:cNvGrpSpPr/>
          <p:nvPr/>
        </p:nvGrpSpPr>
        <p:grpSpPr>
          <a:xfrm>
            <a:off x="589860" y="245181"/>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14</a:t>
            </a:fld>
            <a:endParaRPr lang="en-US"/>
          </a:p>
        </p:txBody>
      </p:sp>
      <p:pic>
        <p:nvPicPr>
          <p:cNvPr id="13" name="Picture 12" descr="How-a-Piezo-Electric-Ignitor-Work-300x159.jpg"/>
          <p:cNvPicPr>
            <a:picLocks noChangeAspect="1"/>
          </p:cNvPicPr>
          <p:nvPr/>
        </p:nvPicPr>
        <p:blipFill>
          <a:blip r:embed="rId3"/>
          <a:stretch>
            <a:fillRect/>
          </a:stretch>
        </p:blipFill>
        <p:spPr>
          <a:xfrm>
            <a:off x="685800" y="2362200"/>
            <a:ext cx="7476226" cy="3962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3400" b="1" dirty="0">
                <a:latin typeface="Verdana" pitchFamily="34" charset="0"/>
                <a:ea typeface="Verdana" pitchFamily="34" charset="0"/>
                <a:cs typeface="Verdana" pitchFamily="34" charset="0"/>
              </a:rPr>
              <a:t>Magnetostrictive Materials:</a:t>
            </a:r>
            <a:endParaRPr lang="en-US" dirty="0"/>
          </a:p>
          <a:p>
            <a:endParaRPr lang="en-US" dirty="0"/>
          </a:p>
          <a:p>
            <a:endParaRPr lang="en-US" dirty="0"/>
          </a:p>
          <a:p>
            <a:endParaRPr lang="en-US" dirty="0"/>
          </a:p>
        </p:txBody>
      </p:sp>
      <p:grpSp>
        <p:nvGrpSpPr>
          <p:cNvPr id="2" name="Group 4"/>
          <p:cNvGrpSpPr/>
          <p:nvPr/>
        </p:nvGrpSpPr>
        <p:grpSpPr>
          <a:xfrm>
            <a:off x="692040" y="220049"/>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15</a:t>
            </a:fld>
            <a:endParaRPr lang="en-US"/>
          </a:p>
        </p:txBody>
      </p:sp>
      <p:pic>
        <p:nvPicPr>
          <p:cNvPr id="14" name="Picture 13" descr="1-s2.0-S2452199X2100311X-ga1.jpg"/>
          <p:cNvPicPr>
            <a:picLocks noChangeAspect="1"/>
          </p:cNvPicPr>
          <p:nvPr/>
        </p:nvPicPr>
        <p:blipFill>
          <a:blip r:embed="rId3"/>
          <a:stretch>
            <a:fillRect/>
          </a:stretch>
        </p:blipFill>
        <p:spPr>
          <a:xfrm>
            <a:off x="1447800" y="2438400"/>
            <a:ext cx="6797040" cy="40946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3400" b="1" dirty="0">
                <a:latin typeface="Verdana" pitchFamily="34" charset="0"/>
                <a:ea typeface="Verdana" pitchFamily="34" charset="0"/>
                <a:cs typeface="Verdana" pitchFamily="34" charset="0"/>
              </a:rPr>
              <a:t>Shape Memory Alloys:</a:t>
            </a:r>
            <a:endParaRPr lang="en-US" sz="3400" dirty="0">
              <a:latin typeface="Verdana" pitchFamily="34" charset="0"/>
              <a:ea typeface="Verdana" pitchFamily="34" charset="0"/>
              <a:cs typeface="Verdana" pitchFamily="34" charset="0"/>
            </a:endParaRPr>
          </a:p>
          <a:p>
            <a:endParaRPr lang="en-US" dirty="0"/>
          </a:p>
          <a:p>
            <a:pPr>
              <a:buNone/>
            </a:pPr>
            <a:endParaRPr lang="en-US" dirty="0"/>
          </a:p>
          <a:p>
            <a:endParaRPr lang="en-US" dirty="0"/>
          </a:p>
          <a:p>
            <a:endParaRPr lang="en-US" dirty="0"/>
          </a:p>
        </p:txBody>
      </p:sp>
      <p:grpSp>
        <p:nvGrpSpPr>
          <p:cNvPr id="2" name="Group 4"/>
          <p:cNvGrpSpPr/>
          <p:nvPr/>
        </p:nvGrpSpPr>
        <p:grpSpPr>
          <a:xfrm>
            <a:off x="712360" y="141605"/>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16</a:t>
            </a:fld>
            <a:endParaRPr lang="en-US"/>
          </a:p>
        </p:txBody>
      </p:sp>
      <p:pic>
        <p:nvPicPr>
          <p:cNvPr id="15" name="Picture 14" descr="Figure1_Phases.jpg"/>
          <p:cNvPicPr>
            <a:picLocks noChangeAspect="1"/>
          </p:cNvPicPr>
          <p:nvPr/>
        </p:nvPicPr>
        <p:blipFill>
          <a:blip r:embed="rId3"/>
          <a:stretch>
            <a:fillRect/>
          </a:stretch>
        </p:blipFill>
        <p:spPr>
          <a:xfrm>
            <a:off x="914400" y="2590800"/>
            <a:ext cx="5237018" cy="320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2800" b="1" dirty="0">
                <a:latin typeface="Verdana" pitchFamily="34" charset="0"/>
                <a:ea typeface="Verdana" pitchFamily="34" charset="0"/>
                <a:cs typeface="Verdana" pitchFamily="34" charset="0"/>
              </a:rPr>
              <a:t>Applications of Smart materials</a:t>
            </a:r>
            <a:endParaRPr lang="en-US" sz="2800" dirty="0">
              <a:latin typeface="Verdana" pitchFamily="34" charset="0"/>
              <a:ea typeface="Verdana" pitchFamily="34" charset="0"/>
              <a:cs typeface="Verdana" pitchFamily="34" charset="0"/>
            </a:endParaRPr>
          </a:p>
          <a:p>
            <a:endParaRPr lang="en-US" dirty="0"/>
          </a:p>
          <a:p>
            <a:endParaRPr lang="en-US" dirty="0"/>
          </a:p>
          <a:p>
            <a:endParaRPr lang="en-US" dirty="0"/>
          </a:p>
          <a:p>
            <a:endParaRPr lang="en-US" dirty="0"/>
          </a:p>
        </p:txBody>
      </p:sp>
      <p:grpSp>
        <p:nvGrpSpPr>
          <p:cNvPr id="2" name="Group 4"/>
          <p:cNvGrpSpPr/>
          <p:nvPr/>
        </p:nvGrpSpPr>
        <p:grpSpPr>
          <a:xfrm>
            <a:off x="589860" y="245181"/>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17</a:t>
            </a:fld>
            <a:endParaRPr lang="en-US"/>
          </a:p>
        </p:txBody>
      </p:sp>
      <p:pic>
        <p:nvPicPr>
          <p:cNvPr id="13" name="Picture 12" descr="1-s2.0-S2214785321023543-gr10.jpg"/>
          <p:cNvPicPr>
            <a:picLocks noChangeAspect="1"/>
          </p:cNvPicPr>
          <p:nvPr/>
        </p:nvPicPr>
        <p:blipFill>
          <a:blip r:embed="rId3"/>
          <a:stretch>
            <a:fillRect/>
          </a:stretch>
        </p:blipFill>
        <p:spPr>
          <a:xfrm>
            <a:off x="533400" y="2133600"/>
            <a:ext cx="3947565" cy="38734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algn="just">
              <a:buNone/>
            </a:pPr>
            <a:r>
              <a:rPr lang="en-US" sz="7200" b="1" dirty="0">
                <a:latin typeface="Verdana" pitchFamily="34" charset="0"/>
                <a:ea typeface="Verdana" pitchFamily="34" charset="0"/>
                <a:cs typeface="Verdana" pitchFamily="34" charset="0"/>
              </a:rPr>
              <a:t>Applications of Smart materials</a:t>
            </a:r>
            <a:endParaRPr lang="en-US" sz="7200" dirty="0">
              <a:latin typeface="Verdana" pitchFamily="34" charset="0"/>
              <a:ea typeface="Verdana" pitchFamily="34" charset="0"/>
              <a:cs typeface="Verdana" pitchFamily="34" charset="0"/>
            </a:endParaRPr>
          </a:p>
          <a:p>
            <a:pPr lvl="0" algn="just"/>
            <a:r>
              <a:rPr lang="en-US" sz="7200" dirty="0">
                <a:latin typeface="Verdana" pitchFamily="34" charset="0"/>
                <a:ea typeface="Verdana" pitchFamily="34" charset="0"/>
                <a:cs typeface="Verdana" pitchFamily="34" charset="0"/>
              </a:rPr>
              <a:t>Smart Materials are used in constructing smart structures and which are capable of sensing minute structural cracks and flaws.</a:t>
            </a:r>
          </a:p>
          <a:p>
            <a:pPr lvl="0" algn="just"/>
            <a:r>
              <a:rPr lang="en-US" sz="7200" dirty="0">
                <a:latin typeface="Verdana" pitchFamily="34" charset="0"/>
                <a:ea typeface="Verdana" pitchFamily="34" charset="0"/>
                <a:cs typeface="Verdana" pitchFamily="34" charset="0"/>
              </a:rPr>
              <a:t>Smart Materials can be used for electromagnetic shielding and for enhancing electrical conductivity.</a:t>
            </a:r>
          </a:p>
          <a:p>
            <a:pPr lvl="0" algn="just"/>
            <a:r>
              <a:rPr lang="en-US" sz="7200" dirty="0">
                <a:latin typeface="Verdana" pitchFamily="34" charset="0"/>
                <a:ea typeface="Verdana" pitchFamily="34" charset="0"/>
                <a:cs typeface="Verdana" pitchFamily="34" charset="0"/>
              </a:rPr>
              <a:t>Smart Materials plays a vital role in the construction of road pavements as a traffic-sensing recorder, and also melts ice on highway and airfields during snowfall in the winter season bypassing the low voltage current through it.</a:t>
            </a:r>
          </a:p>
          <a:p>
            <a:pPr lvl="0" algn="just"/>
            <a:r>
              <a:rPr lang="en-US" sz="7200" dirty="0">
                <a:latin typeface="Verdana" pitchFamily="34" charset="0"/>
                <a:ea typeface="Verdana" pitchFamily="34" charset="0"/>
                <a:cs typeface="Verdana" pitchFamily="34" charset="0"/>
              </a:rPr>
              <a:t>Smart Materials are used in the designs of Smart buildings. They are used for vibration control, noise mitigation, safety and performance.</a:t>
            </a:r>
          </a:p>
          <a:p>
            <a:pPr lvl="0" algn="just"/>
            <a:r>
              <a:rPr lang="en-US" sz="7200" dirty="0">
                <a:latin typeface="Verdana" pitchFamily="34" charset="0"/>
                <a:ea typeface="Verdana" pitchFamily="34" charset="0"/>
                <a:cs typeface="Verdana" pitchFamily="34" charset="0"/>
              </a:rPr>
              <a:t>Smart Materials are used in smart buildings for environmental control, structural health monitoring.</a:t>
            </a:r>
          </a:p>
          <a:p>
            <a:pPr lvl="0" algn="just"/>
            <a:r>
              <a:rPr lang="en-US" sz="7200" dirty="0">
                <a:latin typeface="Verdana" pitchFamily="34" charset="0"/>
                <a:ea typeface="Verdana" pitchFamily="34" charset="0"/>
                <a:cs typeface="Verdana" pitchFamily="34" charset="0"/>
              </a:rPr>
              <a:t>Smart Materials are used to transform efficiency, comfort and safety for people and assets in smart buildings.</a:t>
            </a:r>
          </a:p>
          <a:p>
            <a:pPr lvl="0" algn="just"/>
            <a:r>
              <a:rPr lang="en-US" sz="7200" dirty="0">
                <a:latin typeface="Verdana" pitchFamily="34" charset="0"/>
                <a:ea typeface="Verdana" pitchFamily="34" charset="0"/>
                <a:cs typeface="Verdana" pitchFamily="34" charset="0"/>
              </a:rPr>
              <a:t>Smart materials also reduce the effects of earthquakes.</a:t>
            </a:r>
          </a:p>
          <a:p>
            <a:pPr lvl="0" algn="just"/>
            <a:r>
              <a:rPr lang="en-US" sz="7200" dirty="0">
                <a:latin typeface="Verdana" pitchFamily="34" charset="0"/>
                <a:ea typeface="Verdana" pitchFamily="34" charset="0"/>
                <a:cs typeface="Verdana" pitchFamily="34" charset="0"/>
              </a:rPr>
              <a:t>Smart Materials are used in marine and rail transport applications for strain monitoring using embedded </a:t>
            </a:r>
            <a:r>
              <a:rPr lang="en-US" sz="7200" dirty="0" err="1">
                <a:latin typeface="Verdana" pitchFamily="34" charset="0"/>
                <a:ea typeface="Verdana" pitchFamily="34" charset="0"/>
                <a:cs typeface="Verdana" pitchFamily="34" charset="0"/>
              </a:rPr>
              <a:t>fibre</a:t>
            </a:r>
            <a:r>
              <a:rPr lang="en-US" sz="7200" dirty="0">
                <a:latin typeface="Verdana" pitchFamily="34" charset="0"/>
                <a:ea typeface="Verdana" pitchFamily="34" charset="0"/>
                <a:cs typeface="Verdana" pitchFamily="34" charset="0"/>
              </a:rPr>
              <a:t> optic sensors</a:t>
            </a:r>
            <a:r>
              <a:rPr lang="en-US" dirty="0"/>
              <a:t>.</a:t>
            </a:r>
          </a:p>
          <a:p>
            <a:endParaRPr lang="en-US" dirty="0"/>
          </a:p>
          <a:p>
            <a:endParaRPr lang="en-US" dirty="0"/>
          </a:p>
          <a:p>
            <a:endParaRPr lang="en-US" dirty="0"/>
          </a:p>
          <a:p>
            <a:endParaRPr lang="en-US" dirty="0"/>
          </a:p>
        </p:txBody>
      </p:sp>
      <p:grpSp>
        <p:nvGrpSpPr>
          <p:cNvPr id="2" name="Group 4"/>
          <p:cNvGrpSpPr/>
          <p:nvPr/>
        </p:nvGrpSpPr>
        <p:grpSpPr>
          <a:xfrm>
            <a:off x="570120" y="550688"/>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2800" b="1" dirty="0">
                <a:latin typeface="Verdana" pitchFamily="34" charset="0"/>
                <a:ea typeface="Verdana" pitchFamily="34" charset="0"/>
                <a:cs typeface="Verdana" pitchFamily="34" charset="0"/>
              </a:rPr>
              <a:t>Recycling of materials: Types of materials that can be recycled </a:t>
            </a:r>
            <a:endParaRPr lang="en-US" dirty="0"/>
          </a:p>
          <a:p>
            <a:endParaRPr lang="en-US" dirty="0"/>
          </a:p>
          <a:p>
            <a:endParaRPr lang="en-US" dirty="0"/>
          </a:p>
          <a:p>
            <a:endParaRPr lang="en-US" dirty="0"/>
          </a:p>
        </p:txBody>
      </p:sp>
      <p:grpSp>
        <p:nvGrpSpPr>
          <p:cNvPr id="2" name="Group 4"/>
          <p:cNvGrpSpPr/>
          <p:nvPr/>
        </p:nvGrpSpPr>
        <p:grpSpPr>
          <a:xfrm>
            <a:off x="589860" y="172085"/>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19</a:t>
            </a:fld>
            <a:endParaRPr lang="en-US"/>
          </a:p>
        </p:txBody>
      </p:sp>
      <p:pic>
        <p:nvPicPr>
          <p:cNvPr id="14" name="Picture 13" descr="Awareness-of-Recycled-materials-for-construction-applications_Q320.jpg"/>
          <p:cNvPicPr>
            <a:picLocks noChangeAspect="1"/>
          </p:cNvPicPr>
          <p:nvPr/>
        </p:nvPicPr>
        <p:blipFill>
          <a:blip r:embed="rId3"/>
          <a:stretch>
            <a:fillRect/>
          </a:stretch>
        </p:blipFill>
        <p:spPr>
          <a:xfrm>
            <a:off x="2590800" y="2514600"/>
            <a:ext cx="3962400" cy="396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2120" y="1457350"/>
            <a:ext cx="8229600" cy="1362075"/>
          </a:xfrm>
        </p:spPr>
        <p:txBody>
          <a:bodyPr>
            <a:normAutofit/>
          </a:bodyPr>
          <a:lstStyle/>
          <a:p>
            <a:r>
              <a:rPr lang="en-US" sz="3200" dirty="0">
                <a:latin typeface="Times New Roman" panose="02020603050405020304" pitchFamily="18" charset="0"/>
                <a:cs typeface="Times New Roman" panose="02020603050405020304" pitchFamily="18" charset="0"/>
              </a:rPr>
              <a:t>New AGE &amp; Marginal: Definition, variety, Applications</a:t>
            </a:r>
          </a:p>
        </p:txBody>
      </p:sp>
      <p:sp>
        <p:nvSpPr>
          <p:cNvPr id="3" name="Content Placeholder 2"/>
          <p:cNvSpPr>
            <a:spLocks noGrp="1"/>
          </p:cNvSpPr>
          <p:nvPr>
            <p:ph type="body" idx="1"/>
          </p:nvPr>
        </p:nvSpPr>
        <p:spPr>
          <a:xfrm>
            <a:off x="525780" y="2558652"/>
            <a:ext cx="8082280" cy="3080147"/>
          </a:xfrm>
        </p:spPr>
        <p:txBody>
          <a:bodyPr>
            <a:normAutofit/>
          </a:bodyPr>
          <a:lstStyle/>
          <a:p>
            <a:endParaRPr lang="en-US" dirty="0"/>
          </a:p>
          <a:p>
            <a:r>
              <a:rPr lang="en-US" sz="3000" b="1" u="sng" dirty="0">
                <a:solidFill>
                  <a:schemeClr val="tx1"/>
                </a:solidFill>
                <a:latin typeface="Times New Roman" pitchFamily="18" charset="0"/>
                <a:cs typeface="Times New Roman" pitchFamily="18" charset="0"/>
              </a:rPr>
              <a:t>New Age Construction Materials </a:t>
            </a:r>
            <a:endParaRPr lang="en-US" sz="3000" u="sng" dirty="0">
              <a:solidFill>
                <a:schemeClr val="tx1"/>
              </a:solidFill>
              <a:latin typeface="Times New Roman" pitchFamily="18" charset="0"/>
              <a:cs typeface="Times New Roman" pitchFamily="18" charset="0"/>
            </a:endParaRPr>
          </a:p>
          <a:p>
            <a:pPr algn="just"/>
            <a:r>
              <a:rPr lang="en-US" sz="3000" b="1" dirty="0">
                <a:solidFill>
                  <a:schemeClr val="tx1"/>
                </a:solidFill>
                <a:latin typeface="Times New Roman" pitchFamily="18" charset="0"/>
                <a:cs typeface="Times New Roman" pitchFamily="18" charset="0"/>
              </a:rPr>
              <a:t>	</a:t>
            </a:r>
            <a:r>
              <a:rPr lang="en-US" sz="3000" dirty="0">
                <a:solidFill>
                  <a:schemeClr val="tx1"/>
                </a:solidFill>
                <a:latin typeface="Times New Roman" pitchFamily="18" charset="0"/>
                <a:cs typeface="Times New Roman" pitchFamily="18" charset="0"/>
              </a:rPr>
              <a:t>Innovative materials are emerging in the construction Industry that is revolutionizing and gaining momentum to have developments in concrete and other construction materials.</a:t>
            </a:r>
          </a:p>
          <a:p>
            <a:endParaRPr lang="en-US" dirty="0"/>
          </a:p>
        </p:txBody>
      </p:sp>
      <p:grpSp>
        <p:nvGrpSpPr>
          <p:cNvPr id="5" name="Group 4"/>
          <p:cNvGrpSpPr/>
          <p:nvPr/>
        </p:nvGrpSpPr>
        <p:grpSpPr>
          <a:xfrm>
            <a:off x="838200" y="245889"/>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79870A12-0522-45BE-81CC-488025255EB4}"/>
              </a:ext>
            </a:extLst>
          </p:cNvPr>
          <p:cNvSpPr>
            <a:spLocks noGrp="1"/>
          </p:cNvSpPr>
          <p:nvPr>
            <p:ph type="sldNum" sz="quarter" idx="12"/>
          </p:nvPr>
        </p:nvSpPr>
        <p:spPr/>
        <p:txBody>
          <a:bodyPr/>
          <a:lstStyle/>
          <a:p>
            <a:fld id="{AFD2D2AB-7A9D-49A8-B3B9-8E5769105E2E}"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just">
              <a:buNone/>
            </a:pPr>
            <a:r>
              <a:rPr lang="en-US" sz="2800" b="1" dirty="0">
                <a:latin typeface="Verdana" pitchFamily="34" charset="0"/>
                <a:ea typeface="Verdana" pitchFamily="34" charset="0"/>
                <a:cs typeface="Verdana" pitchFamily="34" charset="0"/>
              </a:rPr>
              <a:t>Recycling- wood</a:t>
            </a:r>
            <a:endParaRPr lang="en-US" dirty="0"/>
          </a:p>
          <a:p>
            <a:pPr>
              <a:buNone/>
            </a:pPr>
            <a:endParaRPr lang="en-US" dirty="0"/>
          </a:p>
          <a:p>
            <a:endParaRPr lang="en-US" dirty="0"/>
          </a:p>
          <a:p>
            <a:endParaRPr lang="en-US" dirty="0"/>
          </a:p>
        </p:txBody>
      </p:sp>
      <p:pic>
        <p:nvPicPr>
          <p:cNvPr id="18" name="Content Placeholder 17" descr="images (1).jpg"/>
          <p:cNvPicPr>
            <a:picLocks noGrp="1" noChangeAspect="1"/>
          </p:cNvPicPr>
          <p:nvPr>
            <p:ph sz="half" idx="2"/>
          </p:nvPr>
        </p:nvPicPr>
        <p:blipFill>
          <a:blip r:embed="rId2"/>
          <a:stretch>
            <a:fillRect/>
          </a:stretch>
        </p:blipFill>
        <p:spPr>
          <a:xfrm>
            <a:off x="381001" y="2209800"/>
            <a:ext cx="4114799" cy="4114800"/>
          </a:xfrm>
        </p:spPr>
      </p:pic>
      <p:sp>
        <p:nvSpPr>
          <p:cNvPr id="11" name="Slide Number Placeholder 10"/>
          <p:cNvSpPr>
            <a:spLocks noGrp="1"/>
          </p:cNvSpPr>
          <p:nvPr>
            <p:ph type="sldNum" sz="quarter" idx="12"/>
          </p:nvPr>
        </p:nvSpPr>
        <p:spPr/>
        <p:txBody>
          <a:bodyPr/>
          <a:lstStyle/>
          <a:p>
            <a:fld id="{AFD2D2AB-7A9D-49A8-B3B9-8E5769105E2E}" type="slidenum">
              <a:rPr lang="en-US" smtClean="0"/>
              <a:pPr/>
              <a:t>20</a:t>
            </a:fld>
            <a:endParaRPr lang="en-US"/>
          </a:p>
        </p:txBody>
      </p:sp>
      <p:grpSp>
        <p:nvGrpSpPr>
          <p:cNvPr id="2" name="Group 4"/>
          <p:cNvGrpSpPr/>
          <p:nvPr/>
        </p:nvGrpSpPr>
        <p:grpSpPr>
          <a:xfrm>
            <a:off x="722520" y="280813"/>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pic>
        <p:nvPicPr>
          <p:cNvPr id="19" name="Picture 18" descr="Glass_Recycling_Infographic_0.png"/>
          <p:cNvPicPr>
            <a:picLocks noChangeAspect="1"/>
          </p:cNvPicPr>
          <p:nvPr/>
        </p:nvPicPr>
        <p:blipFill>
          <a:blip r:embed="rId4"/>
          <a:stretch>
            <a:fillRect/>
          </a:stretch>
        </p:blipFill>
        <p:spPr>
          <a:xfrm>
            <a:off x="4633009" y="2057400"/>
            <a:ext cx="4200800" cy="4343400"/>
          </a:xfrm>
          <a:prstGeom prst="rect">
            <a:avLst/>
          </a:prstGeom>
        </p:spPr>
      </p:pic>
      <p:sp>
        <p:nvSpPr>
          <p:cNvPr id="20" name="Rectangle 19"/>
          <p:cNvSpPr/>
          <p:nvPr/>
        </p:nvSpPr>
        <p:spPr>
          <a:xfrm>
            <a:off x="4724400" y="1752600"/>
            <a:ext cx="2308645" cy="369332"/>
          </a:xfrm>
          <a:prstGeom prst="rect">
            <a:avLst/>
          </a:prstGeom>
        </p:spPr>
        <p:txBody>
          <a:bodyPr wrap="none">
            <a:spAutoFit/>
          </a:bodyPr>
          <a:lstStyle/>
          <a:p>
            <a:pPr algn="just">
              <a:buNone/>
            </a:pPr>
            <a:r>
              <a:rPr lang="en-US" b="1" dirty="0">
                <a:latin typeface="Verdana" pitchFamily="34" charset="0"/>
                <a:ea typeface="Verdana" pitchFamily="34" charset="0"/>
                <a:cs typeface="Verdana" pitchFamily="34" charset="0"/>
              </a:rPr>
              <a:t>Recycling- Glass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81836"/>
            <a:ext cx="4038600" cy="4525963"/>
          </a:xfrm>
        </p:spPr>
        <p:txBody>
          <a:bodyPr>
            <a:normAutofit/>
          </a:bodyPr>
          <a:lstStyle/>
          <a:p>
            <a:pPr algn="just">
              <a:buNone/>
            </a:pPr>
            <a:r>
              <a:rPr lang="en-US" sz="2800" b="1" dirty="0">
                <a:latin typeface="Verdana" pitchFamily="34" charset="0"/>
                <a:ea typeface="Verdana" pitchFamily="34" charset="0"/>
                <a:cs typeface="Verdana" pitchFamily="34" charset="0"/>
              </a:rPr>
              <a:t>Recycling- Metal</a:t>
            </a:r>
            <a:endParaRPr lang="en-US" dirty="0"/>
          </a:p>
          <a:p>
            <a:endParaRPr lang="en-US" dirty="0"/>
          </a:p>
          <a:p>
            <a:endParaRPr lang="en-US" dirty="0"/>
          </a:p>
          <a:p>
            <a:endParaRPr lang="en-US" dirty="0"/>
          </a:p>
        </p:txBody>
      </p:sp>
      <p:sp>
        <p:nvSpPr>
          <p:cNvPr id="14" name="Content Placeholder 13"/>
          <p:cNvSpPr>
            <a:spLocks noGrp="1"/>
          </p:cNvSpPr>
          <p:nvPr>
            <p:ph sz="half" idx="2"/>
          </p:nvPr>
        </p:nvSpPr>
        <p:spPr/>
        <p:txBody>
          <a:bodyPr/>
          <a:lstStyle/>
          <a:p>
            <a:r>
              <a:rPr lang="en-US" dirty="0"/>
              <a:t>Recycling-Glass</a:t>
            </a:r>
          </a:p>
        </p:txBody>
      </p:sp>
      <p:sp>
        <p:nvSpPr>
          <p:cNvPr id="11" name="Slide Number Placeholder 10"/>
          <p:cNvSpPr>
            <a:spLocks noGrp="1"/>
          </p:cNvSpPr>
          <p:nvPr>
            <p:ph type="sldNum" sz="quarter" idx="12"/>
          </p:nvPr>
        </p:nvSpPr>
        <p:spPr/>
        <p:txBody>
          <a:bodyPr/>
          <a:lstStyle/>
          <a:p>
            <a:fld id="{AFD2D2AB-7A9D-49A8-B3B9-8E5769105E2E}" type="slidenum">
              <a:rPr lang="en-US" smtClean="0"/>
              <a:pPr/>
              <a:t>21</a:t>
            </a:fld>
            <a:endParaRPr lang="en-US"/>
          </a:p>
        </p:txBody>
      </p:sp>
      <p:grpSp>
        <p:nvGrpSpPr>
          <p:cNvPr id="2" name="Group 4"/>
          <p:cNvGrpSpPr/>
          <p:nvPr/>
        </p:nvGrpSpPr>
        <p:grpSpPr>
          <a:xfrm>
            <a:off x="589860" y="178332"/>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pic>
        <p:nvPicPr>
          <p:cNvPr id="15" name="Picture 14" descr="download.jpg"/>
          <p:cNvPicPr>
            <a:picLocks noChangeAspect="1"/>
          </p:cNvPicPr>
          <p:nvPr/>
        </p:nvPicPr>
        <p:blipFill>
          <a:blip r:embed="rId3"/>
          <a:stretch>
            <a:fillRect/>
          </a:stretch>
        </p:blipFill>
        <p:spPr>
          <a:xfrm>
            <a:off x="0" y="1981200"/>
            <a:ext cx="4343400" cy="4398160"/>
          </a:xfrm>
          <a:prstGeom prst="rect">
            <a:avLst/>
          </a:prstGeom>
        </p:spPr>
      </p:pic>
      <p:pic>
        <p:nvPicPr>
          <p:cNvPr id="16" name="Picture 15" descr="fb5311c4a9d04f3b902368fe4566ae71.jpg"/>
          <p:cNvPicPr>
            <a:picLocks noChangeAspect="1"/>
          </p:cNvPicPr>
          <p:nvPr/>
        </p:nvPicPr>
        <p:blipFill>
          <a:blip r:embed="rId4"/>
          <a:stretch>
            <a:fillRect/>
          </a:stretch>
        </p:blipFill>
        <p:spPr>
          <a:xfrm>
            <a:off x="4648200" y="2286000"/>
            <a:ext cx="4495800" cy="4572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2800" b="1" dirty="0">
                <a:latin typeface="Verdana" pitchFamily="34" charset="0"/>
                <a:ea typeface="Verdana" pitchFamily="34" charset="0"/>
                <a:cs typeface="Verdana" pitchFamily="34" charset="0"/>
              </a:rPr>
              <a:t>Recycling -Metal</a:t>
            </a:r>
            <a:endParaRPr lang="en-US" dirty="0"/>
          </a:p>
          <a:p>
            <a:endParaRPr lang="en-US" dirty="0"/>
          </a:p>
        </p:txBody>
      </p:sp>
      <p:grpSp>
        <p:nvGrpSpPr>
          <p:cNvPr id="2" name="Group 4"/>
          <p:cNvGrpSpPr/>
          <p:nvPr/>
        </p:nvGrpSpPr>
        <p:grpSpPr>
          <a:xfrm>
            <a:off x="666060" y="317318"/>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22</a:t>
            </a:fld>
            <a:endParaRPr lang="en-US"/>
          </a:p>
        </p:txBody>
      </p:sp>
      <p:pic>
        <p:nvPicPr>
          <p:cNvPr id="13" name="Picture 12" descr="download.jpg"/>
          <p:cNvPicPr>
            <a:picLocks noChangeAspect="1"/>
          </p:cNvPicPr>
          <p:nvPr/>
        </p:nvPicPr>
        <p:blipFill>
          <a:blip r:embed="rId3"/>
          <a:stretch>
            <a:fillRect/>
          </a:stretch>
        </p:blipFill>
        <p:spPr>
          <a:xfrm>
            <a:off x="452920" y="2581274"/>
            <a:ext cx="3964256" cy="3286126"/>
          </a:xfrm>
          <a:prstGeom prst="rect">
            <a:avLst/>
          </a:prstGeom>
        </p:spPr>
      </p:pic>
      <p:pic>
        <p:nvPicPr>
          <p:cNvPr id="15" name="Picture 14" descr="images.png"/>
          <p:cNvPicPr>
            <a:picLocks noChangeAspect="1"/>
          </p:cNvPicPr>
          <p:nvPr/>
        </p:nvPicPr>
        <p:blipFill>
          <a:blip r:embed="rId4"/>
          <a:stretch>
            <a:fillRect/>
          </a:stretch>
        </p:blipFill>
        <p:spPr>
          <a:xfrm>
            <a:off x="4298517" y="1828800"/>
            <a:ext cx="4845483" cy="4295775"/>
          </a:xfrm>
          <a:prstGeom prst="rect">
            <a:avLst/>
          </a:prstGeom>
        </p:spPr>
      </p:pic>
      <p:sp>
        <p:nvSpPr>
          <p:cNvPr id="16" name="Rectangle 15"/>
          <p:cNvSpPr/>
          <p:nvPr/>
        </p:nvSpPr>
        <p:spPr>
          <a:xfrm>
            <a:off x="4648200" y="1371600"/>
            <a:ext cx="2475358" cy="369332"/>
          </a:xfrm>
          <a:prstGeom prst="rect">
            <a:avLst/>
          </a:prstGeom>
        </p:spPr>
        <p:txBody>
          <a:bodyPr wrap="none">
            <a:spAutoFit/>
          </a:bodyPr>
          <a:lstStyle/>
          <a:p>
            <a:pPr algn="just">
              <a:buNone/>
            </a:pPr>
            <a:r>
              <a:rPr lang="en-US" b="1" dirty="0">
                <a:latin typeface="Verdana" pitchFamily="34" charset="0"/>
                <a:ea typeface="Verdana" pitchFamily="34" charset="0"/>
                <a:cs typeface="Verdana" pitchFamily="34" charset="0"/>
              </a:rPr>
              <a:t>Recycling -Plastic</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buNone/>
            </a:pPr>
            <a:r>
              <a:rPr lang="en-US" sz="2800" b="1" dirty="0">
                <a:latin typeface="Verdana" pitchFamily="34" charset="0"/>
                <a:ea typeface="Verdana" pitchFamily="34" charset="0"/>
                <a:cs typeface="Verdana" pitchFamily="34" charset="0"/>
              </a:rPr>
              <a:t>Recycling of materials</a:t>
            </a:r>
            <a:endParaRPr lang="en-US" dirty="0"/>
          </a:p>
          <a:p>
            <a:endParaRPr lang="en-US" dirty="0"/>
          </a:p>
          <a:p>
            <a:endParaRPr lang="en-US" dirty="0"/>
          </a:p>
          <a:p>
            <a:endParaRPr lang="en-US" dirty="0"/>
          </a:p>
        </p:txBody>
      </p:sp>
      <p:grpSp>
        <p:nvGrpSpPr>
          <p:cNvPr id="2" name="Group 4"/>
          <p:cNvGrpSpPr/>
          <p:nvPr/>
        </p:nvGrpSpPr>
        <p:grpSpPr>
          <a:xfrm>
            <a:off x="589860" y="245181"/>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23</a:t>
            </a:fld>
            <a:endParaRPr lang="en-US"/>
          </a:p>
        </p:txBody>
      </p:sp>
      <p:pic>
        <p:nvPicPr>
          <p:cNvPr id="14" name="Picture 13" descr="Recycling-of-fiber-reinforced-composite-materials-for-use-in-different-applications-after.png"/>
          <p:cNvPicPr>
            <a:picLocks noChangeAspect="1"/>
          </p:cNvPicPr>
          <p:nvPr/>
        </p:nvPicPr>
        <p:blipFill>
          <a:blip r:embed="rId3"/>
          <a:stretch>
            <a:fillRect/>
          </a:stretch>
        </p:blipFill>
        <p:spPr>
          <a:xfrm>
            <a:off x="0" y="2286000"/>
            <a:ext cx="8915400" cy="4572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normAutofit/>
          </a:bodyPr>
          <a:lstStyle/>
          <a:p>
            <a:pPr algn="just">
              <a:buNone/>
            </a:pPr>
            <a:r>
              <a:rPr lang="en-US" sz="2800" b="1" dirty="0">
                <a:latin typeface="Verdana" pitchFamily="34" charset="0"/>
                <a:ea typeface="Verdana" pitchFamily="34" charset="0"/>
                <a:cs typeface="Verdana" pitchFamily="34" charset="0"/>
              </a:rPr>
              <a:t>Recycling of materials</a:t>
            </a:r>
            <a:endParaRPr lang="en-US" dirty="0"/>
          </a:p>
          <a:p>
            <a:endParaRPr lang="en-US" dirty="0"/>
          </a:p>
          <a:p>
            <a:endParaRPr lang="en-US" dirty="0"/>
          </a:p>
          <a:p>
            <a:endParaRPr lang="en-US" dirty="0"/>
          </a:p>
        </p:txBody>
      </p:sp>
      <p:grpSp>
        <p:nvGrpSpPr>
          <p:cNvPr id="2" name="Group 4"/>
          <p:cNvGrpSpPr/>
          <p:nvPr/>
        </p:nvGrpSpPr>
        <p:grpSpPr>
          <a:xfrm>
            <a:off x="712360" y="245888"/>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24</a:t>
            </a:fld>
            <a:endParaRPr lang="en-US"/>
          </a:p>
        </p:txBody>
      </p:sp>
      <p:pic>
        <p:nvPicPr>
          <p:cNvPr id="13" name="Picture 12" descr="Waste-management-hierarchy.png"/>
          <p:cNvPicPr>
            <a:picLocks noChangeAspect="1"/>
          </p:cNvPicPr>
          <p:nvPr/>
        </p:nvPicPr>
        <p:blipFill>
          <a:blip r:embed="rId3"/>
          <a:stretch>
            <a:fillRect/>
          </a:stretch>
        </p:blipFill>
        <p:spPr>
          <a:xfrm>
            <a:off x="838200" y="1905000"/>
            <a:ext cx="8031628" cy="46527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rameshwari\Desktop\fly-ash-powder-1147679.jpg"/>
          <p:cNvPicPr>
            <a:picLocks noChangeAspect="1" noChangeArrowheads="1"/>
          </p:cNvPicPr>
          <p:nvPr/>
        </p:nvPicPr>
        <p:blipFill>
          <a:blip r:embed="rId2"/>
          <a:srcRect/>
          <a:stretch>
            <a:fillRect/>
          </a:stretch>
        </p:blipFill>
        <p:spPr bwMode="auto">
          <a:xfrm>
            <a:off x="1143000" y="1447800"/>
            <a:ext cx="6172200" cy="2983230"/>
          </a:xfrm>
          <a:prstGeom prst="rect">
            <a:avLst/>
          </a:prstGeom>
          <a:noFill/>
        </p:spPr>
      </p:pic>
      <p:sp>
        <p:nvSpPr>
          <p:cNvPr id="3" name="Content Placeholder 2"/>
          <p:cNvSpPr>
            <a:spLocks noGrp="1"/>
          </p:cNvSpPr>
          <p:nvPr>
            <p:ph idx="1"/>
          </p:nvPr>
        </p:nvSpPr>
        <p:spPr>
          <a:xfrm>
            <a:off x="457200" y="4465637"/>
            <a:ext cx="8229600" cy="2392363"/>
          </a:xfrm>
        </p:spPr>
        <p:txBody>
          <a:bodyPr>
            <a:normAutofit fontScale="70000" lnSpcReduction="20000"/>
          </a:bodyPr>
          <a:lstStyle/>
          <a:p>
            <a:pPr algn="just">
              <a:buNone/>
            </a:pPr>
            <a:r>
              <a:rPr lang="en-US" sz="3000" b="1" dirty="0">
                <a:latin typeface="Verdana" pitchFamily="34" charset="0"/>
                <a:ea typeface="Verdana" pitchFamily="34" charset="0"/>
                <a:cs typeface="Verdana" pitchFamily="34" charset="0"/>
              </a:rPr>
              <a:t>FLYASH:</a:t>
            </a:r>
            <a:endParaRPr lang="en-US" sz="3000" dirty="0">
              <a:latin typeface="Verdana" pitchFamily="34" charset="0"/>
              <a:ea typeface="Verdana" pitchFamily="34" charset="0"/>
              <a:cs typeface="Verdana" pitchFamily="34" charset="0"/>
            </a:endParaRPr>
          </a:p>
          <a:p>
            <a:pPr marL="0" indent="0" algn="just">
              <a:buNone/>
            </a:pPr>
            <a:r>
              <a:rPr lang="en-US" dirty="0"/>
              <a:t>Fly ash is finely divided residue resulting from the combustion of powdered coal and transported by the flue gases and collected by;</a:t>
            </a:r>
          </a:p>
          <a:p>
            <a:r>
              <a:rPr lang="en-US" dirty="0"/>
              <a:t>Electrostatic</a:t>
            </a:r>
          </a:p>
          <a:p>
            <a:r>
              <a:rPr lang="en-US" dirty="0"/>
              <a:t>Precipitator</a:t>
            </a:r>
          </a:p>
          <a:p>
            <a:pPr marL="0" indent="0">
              <a:buNone/>
            </a:pPr>
            <a:r>
              <a:rPr lang="en-IN" dirty="0"/>
              <a:t>Fly ash is the most widely used </a:t>
            </a:r>
            <a:r>
              <a:rPr lang="en-IN" dirty="0" err="1"/>
              <a:t>pozzolanic</a:t>
            </a:r>
            <a:r>
              <a:rPr lang="en-IN" dirty="0"/>
              <a:t> material all over the world.</a:t>
            </a:r>
            <a:endParaRPr lang="en-US" dirty="0"/>
          </a:p>
          <a:p>
            <a:endParaRPr lang="en-US" dirty="0"/>
          </a:p>
          <a:p>
            <a:endParaRPr lang="en-US" dirty="0"/>
          </a:p>
          <a:p>
            <a:endParaRPr lang="en-US" dirty="0"/>
          </a:p>
          <a:p>
            <a:endParaRPr lang="en-US" dirty="0"/>
          </a:p>
        </p:txBody>
      </p:sp>
      <p:grpSp>
        <p:nvGrpSpPr>
          <p:cNvPr id="2" name="Group 4"/>
          <p:cNvGrpSpPr/>
          <p:nvPr/>
        </p:nvGrpSpPr>
        <p:grpSpPr>
          <a:xfrm>
            <a:off x="722520" y="145339"/>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570120" y="550688"/>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26</a:t>
            </a:fld>
            <a:endParaRPr lang="en-US"/>
          </a:p>
        </p:txBody>
      </p:sp>
      <p:graphicFrame>
        <p:nvGraphicFramePr>
          <p:cNvPr id="14" name="Content Placeholder 3"/>
          <p:cNvGraphicFramePr>
            <a:graphicFrameLocks/>
          </p:cNvGraphicFramePr>
          <p:nvPr/>
        </p:nvGraphicFramePr>
        <p:xfrm>
          <a:off x="1219200" y="2286000"/>
          <a:ext cx="6172200" cy="4102350"/>
        </p:xfrm>
        <a:graphic>
          <a:graphicData uri="http://schemas.openxmlformats.org/drawingml/2006/table">
            <a:tbl>
              <a:tblPr firstRow="1" bandRow="1">
                <a:tableStyleId>{F5AB1C69-6EDB-4FF4-983F-18BD219EF322}</a:tableStyleId>
              </a:tblPr>
              <a:tblGrid>
                <a:gridCol w="15430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797308">
                <a:tc>
                  <a:txBody>
                    <a:bodyPr/>
                    <a:lstStyle/>
                    <a:p>
                      <a:r>
                        <a:rPr lang="en-US" sz="3200" dirty="0">
                          <a:solidFill>
                            <a:srgbClr val="FF0000"/>
                          </a:solidFill>
                        </a:rPr>
                        <a:t>Component</a:t>
                      </a:r>
                    </a:p>
                  </a:txBody>
                  <a:tcPr marL="19050" marR="19050" marT="19050" marB="19050" anchor="ctr"/>
                </a:tc>
                <a:tc>
                  <a:txBody>
                    <a:bodyPr/>
                    <a:lstStyle/>
                    <a:p>
                      <a:r>
                        <a:rPr lang="en-US" sz="2400" dirty="0">
                          <a:solidFill>
                            <a:srgbClr val="00B0F0"/>
                          </a:solidFill>
                          <a:hlinkClick r:id="" action="ppaction://noaction"/>
                        </a:rPr>
                        <a:t>Bituminous</a:t>
                      </a:r>
                      <a:endParaRPr lang="en-US" sz="2400" dirty="0">
                        <a:solidFill>
                          <a:srgbClr val="00B0F0"/>
                        </a:solidFill>
                      </a:endParaRPr>
                    </a:p>
                  </a:txBody>
                  <a:tcPr marL="19050" marR="19050" marT="19050" marB="19050" anchor="ctr"/>
                </a:tc>
                <a:tc>
                  <a:txBody>
                    <a:bodyPr/>
                    <a:lstStyle/>
                    <a:p>
                      <a:r>
                        <a:rPr lang="en-US" sz="2400" dirty="0" err="1">
                          <a:solidFill>
                            <a:srgbClr val="00B0F0"/>
                          </a:solidFill>
                          <a:hlinkClick r:id="" action="ppaction://noaction"/>
                        </a:rPr>
                        <a:t>Subbituminous</a:t>
                      </a:r>
                      <a:endParaRPr lang="en-US" sz="2400" dirty="0">
                        <a:solidFill>
                          <a:srgbClr val="00B0F0"/>
                        </a:solidFill>
                      </a:endParaRPr>
                    </a:p>
                  </a:txBody>
                  <a:tcPr marL="19050" marR="19050" marT="19050" marB="19050" anchor="ctr"/>
                </a:tc>
                <a:tc>
                  <a:txBody>
                    <a:bodyPr/>
                    <a:lstStyle/>
                    <a:p>
                      <a:r>
                        <a:rPr lang="en-US" sz="2400" dirty="0">
                          <a:solidFill>
                            <a:srgbClr val="00B0F0"/>
                          </a:solidFill>
                          <a:hlinkClick r:id="" action="ppaction://noaction"/>
                        </a:rPr>
                        <a:t>Lignite</a:t>
                      </a:r>
                      <a:endParaRPr lang="en-US" sz="2400" dirty="0">
                        <a:solidFill>
                          <a:srgbClr val="00B0F0"/>
                        </a:solidFill>
                      </a:endParaRPr>
                    </a:p>
                  </a:txBody>
                  <a:tcPr marL="19050" marR="19050" marT="19050" marB="19050" anchor="ctr"/>
                </a:tc>
                <a:extLst>
                  <a:ext uri="{0D108BD9-81ED-4DB2-BD59-A6C34878D82A}">
                    <a16:rowId xmlns:a16="http://schemas.microsoft.com/office/drawing/2014/main" val="10000"/>
                  </a:ext>
                </a:extLst>
              </a:tr>
              <a:tr h="617778">
                <a:tc>
                  <a:txBody>
                    <a:bodyPr/>
                    <a:lstStyle/>
                    <a:p>
                      <a:r>
                        <a:rPr lang="en-US" dirty="0">
                          <a:hlinkClick r:id="" action="ppaction://noaction"/>
                        </a:rPr>
                        <a:t>SiO</a:t>
                      </a:r>
                      <a:r>
                        <a:rPr lang="en-US" baseline="-25000" dirty="0">
                          <a:hlinkClick r:id="" action="ppaction://noaction"/>
                        </a:rPr>
                        <a:t>2</a:t>
                      </a:r>
                      <a:r>
                        <a:rPr lang="en-US" dirty="0"/>
                        <a:t> (%)</a:t>
                      </a:r>
                    </a:p>
                  </a:txBody>
                  <a:tcPr marL="19050" marR="19050" marT="19050" marB="19050" anchor="ctr"/>
                </a:tc>
                <a:tc>
                  <a:txBody>
                    <a:bodyPr/>
                    <a:lstStyle/>
                    <a:p>
                      <a:r>
                        <a:rPr lang="en-US" dirty="0"/>
                        <a:t>20-60</a:t>
                      </a:r>
                    </a:p>
                  </a:txBody>
                  <a:tcPr marL="19050" marR="19050" marT="19050" marB="19050" anchor="ctr"/>
                </a:tc>
                <a:tc>
                  <a:txBody>
                    <a:bodyPr/>
                    <a:lstStyle/>
                    <a:p>
                      <a:r>
                        <a:rPr lang="en-US" dirty="0"/>
                        <a:t>40-60</a:t>
                      </a:r>
                    </a:p>
                  </a:txBody>
                  <a:tcPr marL="19050" marR="19050" marT="19050" marB="19050" anchor="ctr"/>
                </a:tc>
                <a:tc>
                  <a:txBody>
                    <a:bodyPr/>
                    <a:lstStyle/>
                    <a:p>
                      <a:r>
                        <a:rPr lang="en-US" dirty="0"/>
                        <a:t>15-45</a:t>
                      </a:r>
                    </a:p>
                  </a:txBody>
                  <a:tcPr marL="19050" marR="19050" marT="19050" marB="19050" anchor="ctr"/>
                </a:tc>
                <a:extLst>
                  <a:ext uri="{0D108BD9-81ED-4DB2-BD59-A6C34878D82A}">
                    <a16:rowId xmlns:a16="http://schemas.microsoft.com/office/drawing/2014/main" val="10001"/>
                  </a:ext>
                </a:extLst>
              </a:tr>
              <a:tr h="617778">
                <a:tc>
                  <a:txBody>
                    <a:bodyPr/>
                    <a:lstStyle/>
                    <a:p>
                      <a:r>
                        <a:rPr lang="en-US" dirty="0">
                          <a:hlinkClick r:id="" action="ppaction://noaction"/>
                        </a:rPr>
                        <a:t>Al</a:t>
                      </a:r>
                      <a:r>
                        <a:rPr lang="en-US" baseline="-25000" dirty="0">
                          <a:hlinkClick r:id="" action="ppaction://noaction"/>
                        </a:rPr>
                        <a:t>2</a:t>
                      </a:r>
                      <a:r>
                        <a:rPr lang="en-US" dirty="0">
                          <a:hlinkClick r:id="" action="ppaction://noaction"/>
                        </a:rPr>
                        <a:t>O</a:t>
                      </a:r>
                      <a:r>
                        <a:rPr lang="en-US" baseline="-25000" dirty="0">
                          <a:hlinkClick r:id="" action="ppaction://noaction"/>
                        </a:rPr>
                        <a:t>3</a:t>
                      </a:r>
                      <a:r>
                        <a:rPr lang="en-US" dirty="0"/>
                        <a:t> (%)</a:t>
                      </a:r>
                    </a:p>
                  </a:txBody>
                  <a:tcPr marL="19050" marR="19050" marT="19050" marB="19050" anchor="ctr"/>
                </a:tc>
                <a:tc>
                  <a:txBody>
                    <a:bodyPr/>
                    <a:lstStyle/>
                    <a:p>
                      <a:r>
                        <a:rPr lang="en-US" dirty="0"/>
                        <a:t>5-35</a:t>
                      </a:r>
                    </a:p>
                  </a:txBody>
                  <a:tcPr marL="19050" marR="19050" marT="19050" marB="19050" anchor="ctr"/>
                </a:tc>
                <a:tc>
                  <a:txBody>
                    <a:bodyPr/>
                    <a:lstStyle/>
                    <a:p>
                      <a:r>
                        <a:rPr lang="en-US"/>
                        <a:t>20-30</a:t>
                      </a:r>
                    </a:p>
                  </a:txBody>
                  <a:tcPr marL="19050" marR="19050" marT="19050" marB="19050" anchor="ctr"/>
                </a:tc>
                <a:tc>
                  <a:txBody>
                    <a:bodyPr/>
                    <a:lstStyle/>
                    <a:p>
                      <a:r>
                        <a:rPr lang="en-US"/>
                        <a:t>20-25</a:t>
                      </a:r>
                    </a:p>
                  </a:txBody>
                  <a:tcPr marL="19050" marR="19050" marT="19050" marB="19050" anchor="ctr"/>
                </a:tc>
                <a:extLst>
                  <a:ext uri="{0D108BD9-81ED-4DB2-BD59-A6C34878D82A}">
                    <a16:rowId xmlns:a16="http://schemas.microsoft.com/office/drawing/2014/main" val="10002"/>
                  </a:ext>
                </a:extLst>
              </a:tr>
              <a:tr h="617778">
                <a:tc>
                  <a:txBody>
                    <a:bodyPr/>
                    <a:lstStyle/>
                    <a:p>
                      <a:r>
                        <a:rPr lang="en-US">
                          <a:hlinkClick r:id="" action="ppaction://noaction"/>
                        </a:rPr>
                        <a:t>Fe</a:t>
                      </a:r>
                      <a:r>
                        <a:rPr lang="en-US" baseline="-25000">
                          <a:hlinkClick r:id="" action="ppaction://noaction"/>
                        </a:rPr>
                        <a:t>2</a:t>
                      </a:r>
                      <a:r>
                        <a:rPr lang="en-US">
                          <a:hlinkClick r:id="" action="ppaction://noaction"/>
                        </a:rPr>
                        <a:t>O</a:t>
                      </a:r>
                      <a:r>
                        <a:rPr lang="en-US" baseline="-25000">
                          <a:hlinkClick r:id="" action="ppaction://noaction"/>
                        </a:rPr>
                        <a:t>3</a:t>
                      </a:r>
                      <a:r>
                        <a:rPr lang="en-US"/>
                        <a:t> (%)</a:t>
                      </a:r>
                    </a:p>
                  </a:txBody>
                  <a:tcPr marL="19050" marR="19050" marT="19050" marB="19050" anchor="ctr"/>
                </a:tc>
                <a:tc>
                  <a:txBody>
                    <a:bodyPr/>
                    <a:lstStyle/>
                    <a:p>
                      <a:r>
                        <a:rPr lang="en-US"/>
                        <a:t>10-40</a:t>
                      </a:r>
                    </a:p>
                  </a:txBody>
                  <a:tcPr marL="19050" marR="19050" marT="19050" marB="19050" anchor="ctr"/>
                </a:tc>
                <a:tc>
                  <a:txBody>
                    <a:bodyPr/>
                    <a:lstStyle/>
                    <a:p>
                      <a:r>
                        <a:rPr lang="en-US"/>
                        <a:t>4-10</a:t>
                      </a:r>
                    </a:p>
                  </a:txBody>
                  <a:tcPr marL="19050" marR="19050" marT="19050" marB="19050" anchor="ctr"/>
                </a:tc>
                <a:tc>
                  <a:txBody>
                    <a:bodyPr/>
                    <a:lstStyle/>
                    <a:p>
                      <a:r>
                        <a:rPr lang="en-US"/>
                        <a:t>4-15</a:t>
                      </a:r>
                    </a:p>
                  </a:txBody>
                  <a:tcPr marL="19050" marR="19050" marT="19050" marB="19050" anchor="ctr"/>
                </a:tc>
                <a:extLst>
                  <a:ext uri="{0D108BD9-81ED-4DB2-BD59-A6C34878D82A}">
                    <a16:rowId xmlns:a16="http://schemas.microsoft.com/office/drawing/2014/main" val="10003"/>
                  </a:ext>
                </a:extLst>
              </a:tr>
              <a:tr h="617778">
                <a:tc>
                  <a:txBody>
                    <a:bodyPr/>
                    <a:lstStyle/>
                    <a:p>
                      <a:r>
                        <a:rPr lang="en-US">
                          <a:hlinkClick r:id="" action="ppaction://noaction"/>
                        </a:rPr>
                        <a:t>CaO</a:t>
                      </a:r>
                      <a:r>
                        <a:rPr lang="en-US"/>
                        <a:t> (%)</a:t>
                      </a:r>
                    </a:p>
                  </a:txBody>
                  <a:tcPr marL="19050" marR="19050" marT="19050" marB="19050" anchor="ctr"/>
                </a:tc>
                <a:tc>
                  <a:txBody>
                    <a:bodyPr/>
                    <a:lstStyle/>
                    <a:p>
                      <a:r>
                        <a:rPr lang="en-US" dirty="0"/>
                        <a:t>1-12</a:t>
                      </a:r>
                    </a:p>
                  </a:txBody>
                  <a:tcPr marL="19050" marR="19050" marT="19050" marB="19050" anchor="ctr"/>
                </a:tc>
                <a:tc>
                  <a:txBody>
                    <a:bodyPr/>
                    <a:lstStyle/>
                    <a:p>
                      <a:r>
                        <a:rPr lang="en-US"/>
                        <a:t>5-30</a:t>
                      </a:r>
                    </a:p>
                  </a:txBody>
                  <a:tcPr marL="19050" marR="19050" marT="19050" marB="19050" anchor="ctr"/>
                </a:tc>
                <a:tc>
                  <a:txBody>
                    <a:bodyPr/>
                    <a:lstStyle/>
                    <a:p>
                      <a:r>
                        <a:rPr lang="en-US"/>
                        <a:t>15-40</a:t>
                      </a:r>
                    </a:p>
                  </a:txBody>
                  <a:tcPr marL="19050" marR="19050" marT="19050" marB="19050" anchor="ctr"/>
                </a:tc>
                <a:extLst>
                  <a:ext uri="{0D108BD9-81ED-4DB2-BD59-A6C34878D82A}">
                    <a16:rowId xmlns:a16="http://schemas.microsoft.com/office/drawing/2014/main" val="10004"/>
                  </a:ext>
                </a:extLst>
              </a:tr>
              <a:tr h="617778">
                <a:tc>
                  <a:txBody>
                    <a:bodyPr/>
                    <a:lstStyle/>
                    <a:p>
                      <a:r>
                        <a:rPr lang="en-US" dirty="0">
                          <a:hlinkClick r:id="" action="ppaction://noaction"/>
                        </a:rPr>
                        <a:t>LOI</a:t>
                      </a:r>
                      <a:r>
                        <a:rPr lang="en-US" dirty="0"/>
                        <a:t> (%)</a:t>
                      </a:r>
                    </a:p>
                  </a:txBody>
                  <a:tcPr marL="19050" marR="19050" marT="19050" marB="19050" anchor="ctr"/>
                </a:tc>
                <a:tc>
                  <a:txBody>
                    <a:bodyPr/>
                    <a:lstStyle/>
                    <a:p>
                      <a:r>
                        <a:rPr lang="en-US"/>
                        <a:t>0-15</a:t>
                      </a:r>
                    </a:p>
                  </a:txBody>
                  <a:tcPr marL="19050" marR="19050" marT="19050" marB="19050" anchor="ctr"/>
                </a:tc>
                <a:tc>
                  <a:txBody>
                    <a:bodyPr/>
                    <a:lstStyle/>
                    <a:p>
                      <a:r>
                        <a:rPr lang="en-US"/>
                        <a:t>0-3</a:t>
                      </a:r>
                    </a:p>
                  </a:txBody>
                  <a:tcPr marL="19050" marR="19050" marT="19050" marB="19050" anchor="ctr"/>
                </a:tc>
                <a:tc>
                  <a:txBody>
                    <a:bodyPr/>
                    <a:lstStyle/>
                    <a:p>
                      <a:r>
                        <a:rPr lang="en-US" dirty="0"/>
                        <a:t>0-5</a:t>
                      </a:r>
                    </a:p>
                  </a:txBody>
                  <a:tcPr marL="19050" marR="19050" marT="19050" marB="19050" anchor="ctr"/>
                </a:tc>
                <a:extLst>
                  <a:ext uri="{0D108BD9-81ED-4DB2-BD59-A6C34878D82A}">
                    <a16:rowId xmlns:a16="http://schemas.microsoft.com/office/drawing/2014/main" val="10005"/>
                  </a:ext>
                </a:extLst>
              </a:tr>
            </a:tbl>
          </a:graphicData>
        </a:graphic>
      </p:graphicFrame>
      <p:sp>
        <p:nvSpPr>
          <p:cNvPr id="15" name="Content Placeholder 14"/>
          <p:cNvSpPr>
            <a:spLocks noGrp="1"/>
          </p:cNvSpPr>
          <p:nvPr>
            <p:ph idx="1"/>
          </p:nvPr>
        </p:nvSpPr>
        <p:spPr/>
        <p:txBody>
          <a:bodyPr/>
          <a:lstStyle/>
          <a:p>
            <a:r>
              <a:rPr lang="en-US" dirty="0"/>
              <a:t>Ingredients / composition of </a:t>
            </a:r>
            <a:r>
              <a:rPr lang="en-US" dirty="0" err="1"/>
              <a:t>Flyash</a:t>
            </a:r>
            <a:r>
              <a:rPr lang="en-US"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914400" y="294619"/>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27</a:t>
            </a:fld>
            <a:endParaRPr lang="en-US" dirty="0"/>
          </a:p>
        </p:txBody>
      </p:sp>
      <p:sp>
        <p:nvSpPr>
          <p:cNvPr id="15" name="Content Placeholder 14"/>
          <p:cNvSpPr>
            <a:spLocks noGrp="1"/>
          </p:cNvSpPr>
          <p:nvPr>
            <p:ph idx="1"/>
          </p:nvPr>
        </p:nvSpPr>
        <p:spPr>
          <a:xfrm>
            <a:off x="457200" y="1600201"/>
            <a:ext cx="7010400" cy="1219200"/>
          </a:xfrm>
        </p:spPr>
        <p:txBody>
          <a:bodyPr>
            <a:normAutofit fontScale="25000" lnSpcReduction="20000"/>
          </a:bodyPr>
          <a:lstStyle/>
          <a:p>
            <a:pPr algn="just"/>
            <a:r>
              <a:rPr lang="en-IN" sz="8000" dirty="0">
                <a:latin typeface="Times New Roman" pitchFamily="18" charset="0"/>
                <a:cs typeface="Times New Roman" pitchFamily="18" charset="0"/>
              </a:rPr>
              <a:t>Increases ultimate concrete strength  and durability</a:t>
            </a:r>
          </a:p>
          <a:p>
            <a:pPr algn="just"/>
            <a:r>
              <a:rPr lang="en-IN" sz="8000" dirty="0">
                <a:latin typeface="Times New Roman" pitchFamily="18" charset="0"/>
                <a:cs typeface="Times New Roman" pitchFamily="18" charset="0"/>
              </a:rPr>
              <a:t>Is more economical than </a:t>
            </a:r>
            <a:r>
              <a:rPr lang="en-IN" sz="8000" dirty="0" err="1">
                <a:latin typeface="Times New Roman" pitchFamily="18" charset="0"/>
                <a:cs typeface="Times New Roman" pitchFamily="18" charset="0"/>
              </a:rPr>
              <a:t>portland</a:t>
            </a:r>
            <a:r>
              <a:rPr lang="en-IN" sz="8000" dirty="0">
                <a:latin typeface="Times New Roman" pitchFamily="18" charset="0"/>
                <a:cs typeface="Times New Roman" pitchFamily="18" charset="0"/>
              </a:rPr>
              <a:t> cement </a:t>
            </a:r>
          </a:p>
          <a:p>
            <a:pPr algn="just"/>
            <a:r>
              <a:rPr lang="en-IN" sz="8000" dirty="0">
                <a:latin typeface="Times New Roman" pitchFamily="18" charset="0"/>
                <a:cs typeface="Times New Roman" pitchFamily="18" charset="0"/>
              </a:rPr>
              <a:t>Reduces the heat of hydration (first used in mass concrete construction in the building of Hungry Horse Dam, Montana,1948) </a:t>
            </a:r>
          </a:p>
          <a:p>
            <a:pPr algn="just"/>
            <a:r>
              <a:rPr lang="en-IN" sz="8000" dirty="0">
                <a:latin typeface="Times New Roman" pitchFamily="18" charset="0"/>
                <a:cs typeface="Times New Roman" pitchFamily="18" charset="0"/>
              </a:rPr>
              <a:t>Reduces risk of alkali-silica reaction (ASR) </a:t>
            </a:r>
          </a:p>
          <a:p>
            <a:pPr algn="just"/>
            <a:r>
              <a:rPr lang="en-IN" sz="8000" dirty="0">
                <a:latin typeface="Times New Roman" pitchFamily="18" charset="0"/>
                <a:cs typeface="Times New Roman" pitchFamily="18" charset="0"/>
              </a:rPr>
              <a:t>Increases resistance to </a:t>
            </a:r>
            <a:r>
              <a:rPr lang="en-IN" sz="8000" dirty="0" err="1">
                <a:latin typeface="Times New Roman" pitchFamily="18" charset="0"/>
                <a:cs typeface="Times New Roman" pitchFamily="18" charset="0"/>
              </a:rPr>
              <a:t>sulfate</a:t>
            </a:r>
            <a:r>
              <a:rPr lang="en-IN" sz="8000" dirty="0">
                <a:latin typeface="Times New Roman" pitchFamily="18" charset="0"/>
                <a:cs typeface="Times New Roman" pitchFamily="18" charset="0"/>
              </a:rPr>
              <a:t> attack </a:t>
            </a:r>
          </a:p>
          <a:p>
            <a:pPr algn="just"/>
            <a:r>
              <a:rPr lang="en-IN" sz="8000" dirty="0">
                <a:latin typeface="Times New Roman" pitchFamily="18" charset="0"/>
                <a:cs typeface="Times New Roman" pitchFamily="18" charset="0"/>
              </a:rPr>
              <a:t>Reduces concrete bleeding (water loss at the surface after placement) Reduces concrete shrinkage during curing </a:t>
            </a:r>
          </a:p>
          <a:p>
            <a:pPr algn="just"/>
            <a:r>
              <a:rPr lang="en-IN" sz="8000" dirty="0">
                <a:latin typeface="Times New Roman" pitchFamily="18" charset="0"/>
                <a:cs typeface="Times New Roman" pitchFamily="18" charset="0"/>
              </a:rPr>
              <a:t>Reduces the amount of water required in mixtures </a:t>
            </a:r>
          </a:p>
          <a:p>
            <a:pPr algn="just"/>
            <a:r>
              <a:rPr lang="en-IN" sz="8000" dirty="0">
                <a:latin typeface="Times New Roman" pitchFamily="18" charset="0"/>
                <a:cs typeface="Times New Roman" pitchFamily="18" charset="0"/>
              </a:rPr>
              <a:t>Reduces permeability (increases concrete’s resistance to water penetration) </a:t>
            </a:r>
          </a:p>
          <a:p>
            <a:pPr algn="just"/>
            <a:r>
              <a:rPr lang="en-IN" sz="8000" dirty="0">
                <a:latin typeface="Times New Roman" pitchFamily="18" charset="0"/>
                <a:cs typeface="Times New Roman" pitchFamily="18" charset="0"/>
              </a:rPr>
              <a:t>Improves workability (microscopic, spherical-shaped particles create a more </a:t>
            </a:r>
            <a:r>
              <a:rPr lang="en-IN" sz="8000" dirty="0" err="1">
                <a:latin typeface="Times New Roman" pitchFamily="18" charset="0"/>
                <a:cs typeface="Times New Roman" pitchFamily="18" charset="0"/>
              </a:rPr>
              <a:t>flowable</a:t>
            </a:r>
            <a:r>
              <a:rPr lang="en-IN" sz="8000" dirty="0">
                <a:latin typeface="Times New Roman" pitchFamily="18" charset="0"/>
                <a:cs typeface="Times New Roman" pitchFamily="18" charset="0"/>
              </a:rPr>
              <a:t>, easier-to-finish concrete)</a:t>
            </a:r>
          </a:p>
          <a:p>
            <a:pPr algn="just"/>
            <a:r>
              <a:rPr lang="en-IN" sz="8000" dirty="0">
                <a:latin typeface="Times New Roman" pitchFamily="18" charset="0"/>
                <a:cs typeface="Times New Roman" pitchFamily="18" charset="0"/>
              </a:rPr>
              <a:t> Lightens the </a:t>
            </a:r>
            <a:r>
              <a:rPr lang="en-IN" sz="8000" dirty="0" err="1">
                <a:latin typeface="Times New Roman" pitchFamily="18" charset="0"/>
                <a:cs typeface="Times New Roman" pitchFamily="18" charset="0"/>
              </a:rPr>
              <a:t>color</a:t>
            </a:r>
            <a:r>
              <a:rPr lang="en-IN" sz="8000" dirty="0">
                <a:latin typeface="Times New Roman" pitchFamily="18" charset="0"/>
                <a:cs typeface="Times New Roman" pitchFamily="18" charset="0"/>
              </a:rPr>
              <a:t> of concrete</a:t>
            </a:r>
          </a:p>
          <a:p>
            <a:pPr algn="just"/>
            <a:r>
              <a:rPr lang="en-IN" sz="8000" dirty="0">
                <a:latin typeface="Times New Roman" pitchFamily="18" charset="0"/>
                <a:cs typeface="Times New Roman" pitchFamily="18" charset="0"/>
              </a:rPr>
              <a:t> </a:t>
            </a:r>
            <a:r>
              <a:rPr lang="en-IN" sz="8000" dirty="0" err="1">
                <a:latin typeface="Times New Roman" pitchFamily="18" charset="0"/>
                <a:cs typeface="Times New Roman" pitchFamily="18" charset="0"/>
              </a:rPr>
              <a:t>Fulfills</a:t>
            </a:r>
            <a:r>
              <a:rPr lang="en-IN" sz="8000" dirty="0">
                <a:latin typeface="Times New Roman" pitchFamily="18" charset="0"/>
                <a:cs typeface="Times New Roman" pitchFamily="18" charset="0"/>
              </a:rPr>
              <a:t> LEED points (LEED MR 4.1, Reclaimed Materials/Recycled Content) and is routinely specified on many green projects </a:t>
            </a:r>
          </a:p>
        </p:txBody>
      </p:sp>
      <p:sp>
        <p:nvSpPr>
          <p:cNvPr id="13" name="Rectangle 12"/>
          <p:cNvSpPr/>
          <p:nvPr/>
        </p:nvSpPr>
        <p:spPr>
          <a:xfrm>
            <a:off x="2438518" y="1113994"/>
            <a:ext cx="4173065" cy="523220"/>
          </a:xfrm>
          <a:prstGeom prst="rect">
            <a:avLst/>
          </a:prstGeom>
        </p:spPr>
        <p:txBody>
          <a:bodyPr wrap="none">
            <a:spAutoFit/>
          </a:bodyPr>
          <a:lstStyle/>
          <a:p>
            <a:r>
              <a:rPr lang="en-US" sz="2800" dirty="0"/>
              <a:t>Advantages of using Fly ash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722520" y="136525"/>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28</a:t>
            </a:fld>
            <a:endParaRPr lang="en-US" dirty="0"/>
          </a:p>
        </p:txBody>
      </p:sp>
      <p:sp>
        <p:nvSpPr>
          <p:cNvPr id="15" name="Content Placeholder 14"/>
          <p:cNvSpPr>
            <a:spLocks noGrp="1"/>
          </p:cNvSpPr>
          <p:nvPr>
            <p:ph idx="1"/>
          </p:nvPr>
        </p:nvSpPr>
        <p:spPr>
          <a:xfrm>
            <a:off x="457200" y="1600201"/>
            <a:ext cx="8077200" cy="457199"/>
          </a:xfrm>
        </p:spPr>
        <p:txBody>
          <a:bodyPr>
            <a:normAutofit fontScale="32500" lnSpcReduction="20000"/>
          </a:bodyPr>
          <a:lstStyle/>
          <a:p>
            <a:r>
              <a:rPr lang="en-IN" sz="8000" dirty="0">
                <a:latin typeface="Times New Roman" pitchFamily="18" charset="0"/>
                <a:cs typeface="Times New Roman" pitchFamily="18" charset="0"/>
              </a:rPr>
              <a:t>Advantages of Using </a:t>
            </a:r>
            <a:r>
              <a:rPr lang="en-IN" sz="8000" dirty="0" err="1">
                <a:latin typeface="Times New Roman" pitchFamily="18" charset="0"/>
                <a:cs typeface="Times New Roman" pitchFamily="18" charset="0"/>
              </a:rPr>
              <a:t>Flyash</a:t>
            </a:r>
            <a:endParaRPr lang="en-IN" sz="8000" dirty="0">
              <a:latin typeface="Times New Roman" pitchFamily="18" charset="0"/>
              <a:cs typeface="Times New Roman" pitchFamily="18" charset="0"/>
            </a:endParaRPr>
          </a:p>
        </p:txBody>
      </p:sp>
      <p:pic>
        <p:nvPicPr>
          <p:cNvPr id="13" name="Picture 2" descr="A:\Users\Desmond\Desktop\flyash.jpg"/>
          <p:cNvPicPr>
            <a:picLocks noChangeAspect="1" noChangeArrowheads="1"/>
          </p:cNvPicPr>
          <p:nvPr/>
        </p:nvPicPr>
        <p:blipFill>
          <a:blip r:embed="rId3"/>
          <a:srcRect/>
          <a:stretch>
            <a:fillRect/>
          </a:stretch>
        </p:blipFill>
        <p:spPr bwMode="auto">
          <a:xfrm>
            <a:off x="1295400" y="2209800"/>
            <a:ext cx="6553200" cy="420497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732680" y="167395"/>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29</a:t>
            </a:fld>
            <a:endParaRPr lang="en-US" dirty="0"/>
          </a:p>
        </p:txBody>
      </p:sp>
      <p:sp>
        <p:nvSpPr>
          <p:cNvPr id="15" name="Content Placeholder 14"/>
          <p:cNvSpPr>
            <a:spLocks noGrp="1"/>
          </p:cNvSpPr>
          <p:nvPr>
            <p:ph idx="1"/>
          </p:nvPr>
        </p:nvSpPr>
        <p:spPr>
          <a:xfrm>
            <a:off x="457200" y="1600201"/>
            <a:ext cx="8077200" cy="3809999"/>
          </a:xfrm>
        </p:spPr>
        <p:txBody>
          <a:bodyPr>
            <a:normAutofit fontScale="47500" lnSpcReduction="20000"/>
          </a:bodyPr>
          <a:lstStyle/>
          <a:p>
            <a:pPr lvl="0">
              <a:defRPr/>
            </a:pPr>
            <a:r>
              <a:rPr lang="en-US" sz="8000" dirty="0"/>
              <a:t>Application of using </a:t>
            </a:r>
            <a:r>
              <a:rPr lang="en-US" sz="8000" dirty="0" err="1"/>
              <a:t>Flyash</a:t>
            </a:r>
            <a:endParaRPr lang="en-US" sz="8000" dirty="0"/>
          </a:p>
          <a:p>
            <a:pPr lvl="0">
              <a:defRPr/>
            </a:pPr>
            <a:r>
              <a:rPr lang="en-US" sz="8000" dirty="0"/>
              <a:t>Many high-rise buildings</a:t>
            </a:r>
          </a:p>
          <a:p>
            <a:pPr lvl="0">
              <a:defRPr/>
            </a:pPr>
            <a:r>
              <a:rPr lang="en-US" sz="8000" dirty="0"/>
              <a:t>Industrial structures</a:t>
            </a:r>
          </a:p>
          <a:p>
            <a:pPr lvl="0">
              <a:defRPr/>
            </a:pPr>
            <a:r>
              <a:rPr lang="en-US" sz="8000" dirty="0"/>
              <a:t>Water front structures</a:t>
            </a:r>
          </a:p>
          <a:p>
            <a:pPr lvl="0">
              <a:defRPr/>
            </a:pPr>
            <a:r>
              <a:rPr lang="en-US" sz="8000" dirty="0"/>
              <a:t>Concrete roads </a:t>
            </a:r>
          </a:p>
          <a:p>
            <a:pPr lvl="0">
              <a:defRPr/>
            </a:pPr>
            <a:r>
              <a:rPr lang="en-US" sz="8000" dirty="0"/>
              <a:t>Roller compacted concrete dams.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lstStyle/>
          <a:p>
            <a:endParaRPr lang="en-US" dirty="0"/>
          </a:p>
          <a:p>
            <a:endParaRPr lang="en-US" dirty="0"/>
          </a:p>
          <a:p>
            <a:endParaRPr lang="en-US" dirty="0"/>
          </a:p>
        </p:txBody>
      </p:sp>
      <p:grpSp>
        <p:nvGrpSpPr>
          <p:cNvPr id="2" name="Group 4"/>
          <p:cNvGrpSpPr/>
          <p:nvPr/>
        </p:nvGrpSpPr>
        <p:grpSpPr>
          <a:xfrm>
            <a:off x="722313" y="340357"/>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6" name="Title 15"/>
          <p:cNvSpPr>
            <a:spLocks noGrp="1"/>
          </p:cNvSpPr>
          <p:nvPr>
            <p:ph type="title"/>
          </p:nvPr>
        </p:nvSpPr>
        <p:spPr>
          <a:xfrm>
            <a:off x="533400" y="1524001"/>
            <a:ext cx="7772400" cy="914400"/>
          </a:xfrm>
        </p:spPr>
        <p:txBody>
          <a:bodyPr>
            <a:normAutofit fontScale="90000"/>
          </a:bodyPr>
          <a:lstStyle/>
          <a:p>
            <a:pPr lvl="0"/>
            <a:r>
              <a:rPr lang="en-US" sz="3100" u="sng" dirty="0">
                <a:latin typeface="Times New Roman" panose="02020603050405020304" pitchFamily="18" charset="0"/>
                <a:cs typeface="Times New Roman" panose="02020603050405020304" pitchFamily="18" charset="0"/>
              </a:rPr>
              <a:t>Translucent wood</a:t>
            </a:r>
            <a:br>
              <a:rPr lang="en-US" dirty="0"/>
            </a:br>
            <a:endParaRPr lang="en-US" dirty="0"/>
          </a:p>
        </p:txBody>
      </p:sp>
      <p:pic>
        <p:nvPicPr>
          <p:cNvPr id="17" name="Picture 16"/>
          <p:cNvPicPr/>
          <p:nvPr/>
        </p:nvPicPr>
        <p:blipFill>
          <a:blip r:embed="rId4"/>
          <a:srcRect/>
          <a:stretch>
            <a:fillRect/>
          </a:stretch>
        </p:blipFill>
        <p:spPr bwMode="auto">
          <a:xfrm>
            <a:off x="5117157" y="2025908"/>
            <a:ext cx="3795069" cy="4256917"/>
          </a:xfrm>
          <a:prstGeom prst="rect">
            <a:avLst/>
          </a:prstGeom>
          <a:noFill/>
          <a:ln w="9525">
            <a:noFill/>
            <a:miter lim="800000"/>
            <a:headEnd/>
            <a:tailEnd/>
          </a:ln>
        </p:spPr>
      </p:pic>
      <p:sp>
        <p:nvSpPr>
          <p:cNvPr id="9217" name="Rectangle 1"/>
          <p:cNvSpPr>
            <a:spLocks noChangeArrowheads="1"/>
          </p:cNvSpPr>
          <p:nvPr/>
        </p:nvSpPr>
        <p:spPr bwMode="auto">
          <a:xfrm>
            <a:off x="304800" y="2025908"/>
            <a:ext cx="4648200"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 now have </a:t>
            </a:r>
            <a:r>
              <a:rPr kumimoji="0" lang="en-US" sz="28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hlinkClick r:id="rId5"/>
              </a:rPr>
              <a:t>translucent wood</a:t>
            </a:r>
            <a:r>
              <a:rPr kumimoji="0" lang="en-US" sz="28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that can be used to develop windows and solar panels. It is created by first, removing the lining in the wood veneer and then through </a:t>
            </a:r>
            <a:r>
              <a:rPr kumimoji="0" lang="en-US" sz="28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nanoscale</a:t>
            </a:r>
            <a:r>
              <a:rPr kumimoji="0" lang="en-US" sz="28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tailoring. The resulting effect creates translucent wood that has various applications in the construction industry.</a:t>
            </a:r>
            <a:endParaRPr kumimoji="0" lang="en-US" sz="28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5B516B98-877C-49B6-884D-4FD18399AF06}"/>
              </a:ext>
            </a:extLst>
          </p:cNvPr>
          <p:cNvSpPr>
            <a:spLocks noGrp="1"/>
          </p:cNvSpPr>
          <p:nvPr>
            <p:ph type="sldNum" sz="quarter" idx="12"/>
          </p:nvPr>
        </p:nvSpPr>
        <p:spPr/>
        <p:txBody>
          <a:bodyPr/>
          <a:lstStyle/>
          <a:p>
            <a:fld id="{AFD2D2AB-7A9D-49A8-B3B9-8E5769105E2E}"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336851" y="175454"/>
            <a:ext cx="7964280" cy="973312"/>
            <a:chOff x="570120" y="550688"/>
            <a:chExt cx="7065812" cy="932277"/>
          </a:xfrm>
        </p:grpSpPr>
        <p:pic>
          <p:nvPicPr>
            <p:cNvPr id="6" name="Picture 5" descr="Institute of Technolog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1" name="Slide Number Placeholder 10"/>
          <p:cNvSpPr>
            <a:spLocks noGrp="1"/>
          </p:cNvSpPr>
          <p:nvPr>
            <p:ph type="sldNum" sz="quarter" idx="12"/>
          </p:nvPr>
        </p:nvSpPr>
        <p:spPr/>
        <p:txBody>
          <a:bodyPr/>
          <a:lstStyle/>
          <a:p>
            <a:fld id="{AFD2D2AB-7A9D-49A8-B3B9-8E5769105E2E}" type="slidenum">
              <a:rPr lang="en-US" smtClean="0"/>
              <a:pPr/>
              <a:t>30</a:t>
            </a:fld>
            <a:endParaRPr lang="en-US" dirty="0"/>
          </a:p>
        </p:txBody>
      </p:sp>
      <p:sp>
        <p:nvSpPr>
          <p:cNvPr id="15" name="Content Placeholder 14"/>
          <p:cNvSpPr>
            <a:spLocks noGrp="1"/>
          </p:cNvSpPr>
          <p:nvPr>
            <p:ph idx="1"/>
          </p:nvPr>
        </p:nvSpPr>
        <p:spPr>
          <a:xfrm>
            <a:off x="321611" y="1308111"/>
            <a:ext cx="8077200" cy="3809999"/>
          </a:xfrm>
        </p:spPr>
        <p:txBody>
          <a:bodyPr>
            <a:normAutofit/>
          </a:bodyPr>
          <a:lstStyle/>
          <a:p>
            <a:pPr lvl="0">
              <a:buNone/>
              <a:defRPr/>
            </a:pPr>
            <a:r>
              <a:rPr lang="en-US" sz="2400" dirty="0">
                <a:latin typeface="Times New Roman" pitchFamily="18" charset="0"/>
                <a:cs typeface="Times New Roman" pitchFamily="18" charset="0"/>
              </a:rPr>
              <a:t>References</a:t>
            </a:r>
          </a:p>
          <a:p>
            <a:pPr lvl="0">
              <a:buNone/>
              <a:defRPr/>
            </a:pPr>
            <a:endParaRPr lang="en-US" sz="2400" dirty="0">
              <a:latin typeface="Times New Roman" pitchFamily="18" charset="0"/>
              <a:cs typeface="Times New Roman" pitchFamily="18" charset="0"/>
            </a:endParaRPr>
          </a:p>
          <a:p>
            <a:pPr lvl="0">
              <a:buNone/>
              <a:defRPr/>
            </a:pPr>
            <a:endParaRPr lang="en-US" sz="8000" dirty="0"/>
          </a:p>
        </p:txBody>
      </p:sp>
      <p:pic>
        <p:nvPicPr>
          <p:cNvPr id="13" name="Picture 12"/>
          <p:cNvPicPr/>
          <p:nvPr/>
        </p:nvPicPr>
        <p:blipFill>
          <a:blip r:embed="rId3"/>
          <a:srcRect/>
          <a:stretch>
            <a:fillRect/>
          </a:stretch>
        </p:blipFill>
        <p:spPr bwMode="auto">
          <a:xfrm>
            <a:off x="468409" y="1752601"/>
            <a:ext cx="7867650" cy="3810000"/>
          </a:xfrm>
          <a:prstGeom prst="rect">
            <a:avLst/>
          </a:prstGeom>
          <a:noFill/>
          <a:ln w="9525">
            <a:noFill/>
            <a:miter lim="800000"/>
            <a:headEnd/>
            <a:tailEnd/>
          </a:ln>
        </p:spPr>
      </p:pic>
      <p:sp>
        <p:nvSpPr>
          <p:cNvPr id="14" name="Rectangle 13"/>
          <p:cNvSpPr/>
          <p:nvPr/>
        </p:nvSpPr>
        <p:spPr>
          <a:xfrm>
            <a:off x="533400" y="5638800"/>
            <a:ext cx="8153400" cy="923330"/>
          </a:xfrm>
          <a:prstGeom prst="rect">
            <a:avLst/>
          </a:prstGeom>
        </p:spPr>
        <p:txBody>
          <a:bodyPr wrap="square">
            <a:spAutoFit/>
          </a:bodyPr>
          <a:lstStyle/>
          <a:p>
            <a:pPr>
              <a:buNone/>
            </a:pPr>
            <a:r>
              <a:rPr lang="en-US" dirty="0">
                <a:latin typeface="Times New Roman" pitchFamily="18" charset="0"/>
                <a:cs typeface="Times New Roman" pitchFamily="18" charset="0"/>
              </a:rPr>
              <a:t>Marginal materials References: Dr. </a:t>
            </a:r>
            <a:r>
              <a:rPr lang="en-US" b="1" dirty="0">
                <a:latin typeface="Times New Roman" pitchFamily="18" charset="0"/>
                <a:cs typeface="Times New Roman" pitchFamily="18" charset="0"/>
              </a:rPr>
              <a:t>Quentin </a:t>
            </a:r>
            <a:r>
              <a:rPr lang="en-US" dirty="0">
                <a:latin typeface="Times New Roman" pitchFamily="18" charset="0"/>
                <a:cs typeface="Times New Roman" pitchFamily="18" charset="0"/>
              </a:rPr>
              <a:t>L. </a:t>
            </a:r>
            <a:r>
              <a:rPr lang="en-US" b="1" dirty="0" err="1">
                <a:latin typeface="Times New Roman" pitchFamily="18" charset="0"/>
                <a:cs typeface="Times New Roman" pitchFamily="18" charset="0"/>
              </a:rPr>
              <a:t>Robnett</a:t>
            </a:r>
            <a:r>
              <a:rPr lang="en-US" b="1" dirty="0">
                <a:latin typeface="Times New Roman" pitchFamily="18" charset="0"/>
                <a:cs typeface="Times New Roman" pitchFamily="18" charset="0"/>
              </a:rPr>
              <a:t>, “Use of Marginal Materials in Highway Construction”, </a:t>
            </a:r>
            <a:r>
              <a:rPr lang="en-US" dirty="0">
                <a:latin typeface="Times New Roman" pitchFamily="18" charset="0"/>
                <a:cs typeface="Times New Roman" pitchFamily="18" charset="0"/>
              </a:rPr>
              <a:t>School of Civil Engineering Georgia Institute of Technology Atlanta, Georgia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382000" cy="4495800"/>
          </a:xfrm>
        </p:spPr>
        <p:txBody>
          <a:bodyPr>
            <a:noAutofit/>
          </a:bodyPr>
          <a:lstStyle/>
          <a:p>
            <a:r>
              <a:rPr lang="en-US" sz="5400" b="1" dirty="0">
                <a:latin typeface="Times New Roman" panose="02020603050405020304" pitchFamily="18" charset="0"/>
                <a:cs typeface="Times New Roman" pitchFamily="18" charset="0"/>
              </a:rPr>
              <a:t>Application of smart and sustainable materials in Civil Engineering constructions . </a:t>
            </a:r>
          </a:p>
        </p:txBody>
      </p:sp>
      <p:grpSp>
        <p:nvGrpSpPr>
          <p:cNvPr id="5" name="Group 4">
            <a:extLst>
              <a:ext uri="{FF2B5EF4-FFF2-40B4-BE49-F238E27FC236}">
                <a16:creationId xmlns:a16="http://schemas.microsoft.com/office/drawing/2014/main" id="{BD5C361F-4277-4628-9CBB-768660EA2AF5}"/>
              </a:ext>
            </a:extLst>
          </p:cNvPr>
          <p:cNvGrpSpPr/>
          <p:nvPr/>
        </p:nvGrpSpPr>
        <p:grpSpPr>
          <a:xfrm>
            <a:off x="436880" y="228600"/>
            <a:ext cx="7964280" cy="973312"/>
            <a:chOff x="570120" y="550688"/>
            <a:chExt cx="7065812" cy="932277"/>
          </a:xfrm>
        </p:grpSpPr>
        <p:pic>
          <p:nvPicPr>
            <p:cNvPr id="6" name="Picture 5" descr="Institute of Technology.png">
              <a:extLst>
                <a:ext uri="{FF2B5EF4-FFF2-40B4-BE49-F238E27FC236}">
                  <a16:creationId xmlns:a16="http://schemas.microsoft.com/office/drawing/2014/main" id="{F5B8F8FF-8985-4DC5-B0D2-F44F0028D5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a:extLst>
                <a:ext uri="{FF2B5EF4-FFF2-40B4-BE49-F238E27FC236}">
                  <a16:creationId xmlns:a16="http://schemas.microsoft.com/office/drawing/2014/main" id="{037AA906-6CF8-42C3-B0EB-6AB4977ADDC6}"/>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75888CC-10B7-4CF2-9B57-DB729CEE8F0F}"/>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a:extLst>
                <a:ext uri="{FF2B5EF4-FFF2-40B4-BE49-F238E27FC236}">
                  <a16:creationId xmlns:a16="http://schemas.microsoft.com/office/drawing/2014/main" id="{F69CFD08-6AF7-41B4-8B97-63BAAC8108E9}"/>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B39F46D-0978-4412-87B6-BD002C442C5C}"/>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3" name="Slide Number Placeholder 2">
            <a:extLst>
              <a:ext uri="{FF2B5EF4-FFF2-40B4-BE49-F238E27FC236}">
                <a16:creationId xmlns:a16="http://schemas.microsoft.com/office/drawing/2014/main" id="{BE6B8A88-C794-4DE9-BAB8-174B357820B5}"/>
              </a:ext>
            </a:extLst>
          </p:cNvPr>
          <p:cNvSpPr>
            <a:spLocks noGrp="1"/>
          </p:cNvSpPr>
          <p:nvPr>
            <p:ph type="sldNum" sz="quarter" idx="12"/>
          </p:nvPr>
        </p:nvSpPr>
        <p:spPr/>
        <p:txBody>
          <a:bodyPr/>
          <a:lstStyle/>
          <a:p>
            <a:fld id="{AFD2D2AB-7A9D-49A8-B3B9-8E5769105E2E}"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80" y="1524000"/>
            <a:ext cx="8229600" cy="4525963"/>
          </a:xfrm>
        </p:spPr>
        <p:txBody>
          <a:bodyPr>
            <a:normAutofit lnSpcReduction="10000"/>
          </a:bodyPr>
          <a:lstStyle/>
          <a:p>
            <a:r>
              <a:rPr lang="en-US" sz="4300" dirty="0">
                <a:latin typeface="Times New Roman" panose="02020603050405020304" pitchFamily="18" charset="0"/>
                <a:cs typeface="Times New Roman" panose="02020603050405020304" pitchFamily="18" charset="0"/>
              </a:rPr>
              <a:t>Introduction</a:t>
            </a:r>
          </a:p>
          <a:p>
            <a:pPr marL="0" indent="0" algn="just">
              <a:buNone/>
            </a:pPr>
            <a:r>
              <a:rPr lang="en-US" sz="2400" dirty="0">
                <a:latin typeface="Times New Roman" panose="02020603050405020304" pitchFamily="18" charset="0"/>
                <a:cs typeface="Times New Roman" panose="02020603050405020304" pitchFamily="18" charset="0"/>
              </a:rPr>
              <a:t>Smart materials are the materials which have the ability to respond         to changes in their condition or the environment to which they are exposed, in a useful and usually repetitive manner. Structures that incorporate smart materials are called as “Smart Structures”. Smart materials are developed which responds to environmental stimuli such as pressure, temperature and wind.</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Smart materials used in construction technology includes self healing coatings, smart concrete, shape shifting metals, transparent metals, aerogels etc., which will change the construction technology in near future.</a:t>
            </a:r>
          </a:p>
        </p:txBody>
      </p:sp>
      <p:grpSp>
        <p:nvGrpSpPr>
          <p:cNvPr id="9" name="Group 8">
            <a:extLst>
              <a:ext uri="{FF2B5EF4-FFF2-40B4-BE49-F238E27FC236}">
                <a16:creationId xmlns:a16="http://schemas.microsoft.com/office/drawing/2014/main" id="{3D58850C-D5C1-4E91-BA60-DC9025E11C48}"/>
              </a:ext>
            </a:extLst>
          </p:cNvPr>
          <p:cNvGrpSpPr/>
          <p:nvPr/>
        </p:nvGrpSpPr>
        <p:grpSpPr>
          <a:xfrm>
            <a:off x="436880" y="228600"/>
            <a:ext cx="7964280" cy="973312"/>
            <a:chOff x="570120" y="550688"/>
            <a:chExt cx="7065812" cy="932277"/>
          </a:xfrm>
        </p:grpSpPr>
        <p:pic>
          <p:nvPicPr>
            <p:cNvPr id="10" name="Picture 9" descr="Institute of Technology.png">
              <a:extLst>
                <a:ext uri="{FF2B5EF4-FFF2-40B4-BE49-F238E27FC236}">
                  <a16:creationId xmlns:a16="http://schemas.microsoft.com/office/drawing/2014/main" id="{408C526A-B8BC-45F2-863C-832885F2B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1" name="Straight Connector 10">
              <a:extLst>
                <a:ext uri="{FF2B5EF4-FFF2-40B4-BE49-F238E27FC236}">
                  <a16:creationId xmlns:a16="http://schemas.microsoft.com/office/drawing/2014/main" id="{CAB81896-1293-4184-8769-C17208D1E8A3}"/>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D0ABF60-CCFF-4A71-B574-DD3BA6C7DEE6}"/>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3" name="Straight Connector 12">
              <a:extLst>
                <a:ext uri="{FF2B5EF4-FFF2-40B4-BE49-F238E27FC236}">
                  <a16:creationId xmlns:a16="http://schemas.microsoft.com/office/drawing/2014/main" id="{3B34E077-ABEA-43B3-9B38-B4612504FAD5}"/>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AF04B80-5FED-4C50-BAC4-0823FCBDE5A1}"/>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C4E99749-882B-4658-B6C2-37AC741FC071}"/>
              </a:ext>
            </a:extLst>
          </p:cNvPr>
          <p:cNvSpPr>
            <a:spLocks noGrp="1"/>
          </p:cNvSpPr>
          <p:nvPr>
            <p:ph type="sldNum" sz="quarter" idx="12"/>
          </p:nvPr>
        </p:nvSpPr>
        <p:spPr/>
        <p:txBody>
          <a:bodyPr/>
          <a:lstStyle/>
          <a:p>
            <a:fld id="{AFD2D2AB-7A9D-49A8-B3B9-8E5769105E2E}"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267200" cy="5181600"/>
          </a:xfrm>
        </p:spPr>
        <p:txBody>
          <a:bodyPr>
            <a:normAutofit fontScale="77500" lnSpcReduction="20000"/>
          </a:bodyPr>
          <a:lstStyle/>
          <a:p>
            <a:pPr marL="0" indent="0" algn="just">
              <a:buNone/>
            </a:pPr>
            <a:r>
              <a:rPr lang="en-US" sz="3100" dirty="0">
                <a:latin typeface="Times New Roman" panose="02020603050405020304" pitchFamily="18" charset="0"/>
                <a:cs typeface="Times New Roman" panose="02020603050405020304" pitchFamily="18" charset="0"/>
              </a:rPr>
              <a:t>Smart materials are actually compositely designed materials having one or more properties significantly changeable in a controlled fashion by application of external stimuli or inputs. The inputs are mostly in the form of mechanical stress/ strain, change in temperature, pH, light or moisture, induction of electric or magnetic fields, light, or chemical compounds. Having such properties, they are rightly also called as intelligent or responsive materials.</a:t>
            </a:r>
          </a:p>
          <a:p>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752600"/>
            <a:ext cx="4035286" cy="3962400"/>
          </a:xfrm>
          <a:prstGeom prst="rect">
            <a:avLst/>
          </a:prstGeom>
        </p:spPr>
      </p:pic>
      <p:grpSp>
        <p:nvGrpSpPr>
          <p:cNvPr id="9" name="Group 8">
            <a:extLst>
              <a:ext uri="{FF2B5EF4-FFF2-40B4-BE49-F238E27FC236}">
                <a16:creationId xmlns:a16="http://schemas.microsoft.com/office/drawing/2014/main" id="{9A8024C2-7C84-4F70-98AA-0B00465A1C39}"/>
              </a:ext>
            </a:extLst>
          </p:cNvPr>
          <p:cNvGrpSpPr/>
          <p:nvPr/>
        </p:nvGrpSpPr>
        <p:grpSpPr>
          <a:xfrm>
            <a:off x="742260" y="304800"/>
            <a:ext cx="7964280" cy="973312"/>
            <a:chOff x="570120" y="550688"/>
            <a:chExt cx="7065812" cy="932277"/>
          </a:xfrm>
        </p:grpSpPr>
        <p:pic>
          <p:nvPicPr>
            <p:cNvPr id="10" name="Picture 9" descr="Institute of Technology.png">
              <a:extLst>
                <a:ext uri="{FF2B5EF4-FFF2-40B4-BE49-F238E27FC236}">
                  <a16:creationId xmlns:a16="http://schemas.microsoft.com/office/drawing/2014/main" id="{8AE449CA-776F-43BC-834D-61F0D7DB25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1" name="Straight Connector 10">
              <a:extLst>
                <a:ext uri="{FF2B5EF4-FFF2-40B4-BE49-F238E27FC236}">
                  <a16:creationId xmlns:a16="http://schemas.microsoft.com/office/drawing/2014/main" id="{D2282704-E490-4ADF-815D-A744D758CA6A}"/>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A261A11-C0BE-453B-A6E5-7FDEB3ECF4D2}"/>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3" name="Straight Connector 12">
              <a:extLst>
                <a:ext uri="{FF2B5EF4-FFF2-40B4-BE49-F238E27FC236}">
                  <a16:creationId xmlns:a16="http://schemas.microsoft.com/office/drawing/2014/main" id="{9E7E97AD-EF88-4E88-82C6-DBBB1A4B8170}"/>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6FCA8C3-A587-4A63-8F6D-5FBC1BFFA71C}"/>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E1816D41-DDA9-45B8-8B1D-22AF405E7CB8}"/>
              </a:ext>
            </a:extLst>
          </p:cNvPr>
          <p:cNvSpPr>
            <a:spLocks noGrp="1"/>
          </p:cNvSpPr>
          <p:nvPr>
            <p:ph type="sldNum" sz="quarter" idx="12"/>
          </p:nvPr>
        </p:nvSpPr>
        <p:spPr/>
        <p:txBody>
          <a:bodyPr/>
          <a:lstStyle/>
          <a:p>
            <a:fld id="{AFD2D2AB-7A9D-49A8-B3B9-8E5769105E2E}" type="slidenum">
              <a:rPr lang="en-US" smtClean="0"/>
              <a:pPr/>
              <a:t>33</a:t>
            </a:fld>
            <a:endParaRPr lang="en-US"/>
          </a:p>
        </p:txBody>
      </p:sp>
    </p:spTree>
    <p:extLst>
      <p:ext uri="{BB962C8B-B14F-4D97-AF65-F5344CB8AC3E}">
        <p14:creationId xmlns:p14="http://schemas.microsoft.com/office/powerpoint/2010/main" val="3533737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6158"/>
            <a:ext cx="8421480" cy="4941154"/>
          </a:xfrm>
        </p:spPr>
        <p:txBody>
          <a:bodyPr>
            <a:normAutofit fontScale="85000" lnSpcReduction="10000"/>
          </a:bodyPr>
          <a:lstStyle/>
          <a:p>
            <a:pPr marL="0" indent="0">
              <a:buNone/>
            </a:pPr>
            <a:r>
              <a:rPr lang="en-IN" sz="3600" b="1" dirty="0">
                <a:latin typeface="Times New Roman" panose="02020603050405020304" pitchFamily="18" charset="0"/>
                <a:cs typeface="Times New Roman" panose="02020603050405020304" pitchFamily="18" charset="0"/>
              </a:rPr>
              <a:t>Types of Smart Construction Materials</a:t>
            </a:r>
            <a:r>
              <a:rPr lang="en-US" dirty="0"/>
              <a:t> </a:t>
            </a:r>
          </a:p>
          <a:p>
            <a:pPr indent="34290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Shape Memory Alloys (SMAs)</a:t>
            </a:r>
          </a:p>
          <a:p>
            <a:pPr marL="0" indent="0" algn="just">
              <a:buNone/>
            </a:pPr>
            <a:r>
              <a:rPr lang="en-US" dirty="0"/>
              <a:t>     </a:t>
            </a:r>
            <a:r>
              <a:rPr lang="en-US" sz="3100" dirty="0">
                <a:latin typeface="Times New Roman" panose="02020603050405020304" pitchFamily="18" charset="0"/>
                <a:cs typeface="Times New Roman" panose="02020603050405020304" pitchFamily="18" charset="0"/>
              </a:rPr>
              <a:t>Such materials possess the ability to regain to some previously defined shape or size when subjected to appropriate thermal changes. Shape memory alloys find their applications in new applications in civil engineering specifically in seismic protection of buildings. </a:t>
            </a:r>
          </a:p>
          <a:p>
            <a:pPr marL="0" indent="0" algn="just">
              <a:buNone/>
            </a:pPr>
            <a:r>
              <a:rPr lang="en-US" sz="3100" dirty="0">
                <a:latin typeface="Times New Roman" panose="02020603050405020304" pitchFamily="18" charset="0"/>
                <a:cs typeface="Times New Roman" panose="02020603050405020304" pitchFamily="18" charset="0"/>
              </a:rPr>
              <a:t>The application of shape memory alloy in civil engineering application, are- repeated absorption of strain energy without permanent deformation, for obtaining wide range of cyclic behavior, to resist fatigue resistance under large strain cycles, and due to their great durability and reliability in the long run.</a:t>
            </a:r>
          </a:p>
        </p:txBody>
      </p:sp>
      <p:grpSp>
        <p:nvGrpSpPr>
          <p:cNvPr id="9" name="Group 8">
            <a:extLst>
              <a:ext uri="{FF2B5EF4-FFF2-40B4-BE49-F238E27FC236}">
                <a16:creationId xmlns:a16="http://schemas.microsoft.com/office/drawing/2014/main" id="{CB41B92F-AD08-416B-B819-FDAD4E3D3C6A}"/>
              </a:ext>
            </a:extLst>
          </p:cNvPr>
          <p:cNvGrpSpPr/>
          <p:nvPr/>
        </p:nvGrpSpPr>
        <p:grpSpPr>
          <a:xfrm>
            <a:off x="589860" y="304800"/>
            <a:ext cx="7964280" cy="973312"/>
            <a:chOff x="570120" y="550688"/>
            <a:chExt cx="7065812" cy="932277"/>
          </a:xfrm>
        </p:grpSpPr>
        <p:pic>
          <p:nvPicPr>
            <p:cNvPr id="10" name="Picture 9" descr="Institute of Technology.png">
              <a:extLst>
                <a:ext uri="{FF2B5EF4-FFF2-40B4-BE49-F238E27FC236}">
                  <a16:creationId xmlns:a16="http://schemas.microsoft.com/office/drawing/2014/main" id="{2D49732A-7486-4A7F-93E4-C29E2E069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1" name="Straight Connector 10">
              <a:extLst>
                <a:ext uri="{FF2B5EF4-FFF2-40B4-BE49-F238E27FC236}">
                  <a16:creationId xmlns:a16="http://schemas.microsoft.com/office/drawing/2014/main" id="{4DD86F51-5611-4A65-89BA-111B54FE6038}"/>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8C37BC9-5022-43F1-8C55-6A78547C077E}"/>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3" name="Straight Connector 12">
              <a:extLst>
                <a:ext uri="{FF2B5EF4-FFF2-40B4-BE49-F238E27FC236}">
                  <a16:creationId xmlns:a16="http://schemas.microsoft.com/office/drawing/2014/main" id="{48E7C252-F119-4206-BE41-A4E90F2F0A7B}"/>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18F96CC-070E-4FAE-AA9F-C001A7833CC2}"/>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6A9A774D-0F1A-443D-AF4D-DF734301A646}"/>
              </a:ext>
            </a:extLst>
          </p:cNvPr>
          <p:cNvSpPr>
            <a:spLocks noGrp="1"/>
          </p:cNvSpPr>
          <p:nvPr>
            <p:ph type="sldNum" sz="quarter" idx="12"/>
          </p:nvPr>
        </p:nvSpPr>
        <p:spPr/>
        <p:txBody>
          <a:bodyPr/>
          <a:lstStyle/>
          <a:p>
            <a:fld id="{AFD2D2AB-7A9D-49A8-B3B9-8E5769105E2E}"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11866"/>
            <a:ext cx="4011925" cy="24315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1" y="2617522"/>
            <a:ext cx="3787806" cy="3935678"/>
          </a:xfrm>
          <a:prstGeom prst="rect">
            <a:avLst/>
          </a:prstGeom>
        </p:spPr>
      </p:pic>
      <p:grpSp>
        <p:nvGrpSpPr>
          <p:cNvPr id="10" name="Group 9">
            <a:extLst>
              <a:ext uri="{FF2B5EF4-FFF2-40B4-BE49-F238E27FC236}">
                <a16:creationId xmlns:a16="http://schemas.microsoft.com/office/drawing/2014/main" id="{8A7892FC-22A7-436D-88DE-C220CEEE4552}"/>
              </a:ext>
            </a:extLst>
          </p:cNvPr>
          <p:cNvGrpSpPr/>
          <p:nvPr/>
        </p:nvGrpSpPr>
        <p:grpSpPr>
          <a:xfrm>
            <a:off x="589860" y="245181"/>
            <a:ext cx="7964280" cy="973312"/>
            <a:chOff x="570120" y="550688"/>
            <a:chExt cx="7065812" cy="932277"/>
          </a:xfrm>
        </p:grpSpPr>
        <p:pic>
          <p:nvPicPr>
            <p:cNvPr id="11" name="Picture 10" descr="Institute of Technology.png">
              <a:extLst>
                <a:ext uri="{FF2B5EF4-FFF2-40B4-BE49-F238E27FC236}">
                  <a16:creationId xmlns:a16="http://schemas.microsoft.com/office/drawing/2014/main" id="{27E9D31B-F3F4-41AC-AEA0-971831937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2" name="Straight Connector 11">
              <a:extLst>
                <a:ext uri="{FF2B5EF4-FFF2-40B4-BE49-F238E27FC236}">
                  <a16:creationId xmlns:a16="http://schemas.microsoft.com/office/drawing/2014/main" id="{49763F8C-BE94-422D-81D3-9DD872214789}"/>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9102D27-5AE8-45F0-9A88-D830F83F02B2}"/>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4" name="Straight Connector 13">
              <a:extLst>
                <a:ext uri="{FF2B5EF4-FFF2-40B4-BE49-F238E27FC236}">
                  <a16:creationId xmlns:a16="http://schemas.microsoft.com/office/drawing/2014/main" id="{CCC5FF5C-3AC2-47EA-A2E1-3172EC8C9622}"/>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2BDB96B-D6C8-479B-BC0F-E91F9A06C5B0}"/>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06E99478-704F-46CA-A461-421B0D85A350}"/>
              </a:ext>
            </a:extLst>
          </p:cNvPr>
          <p:cNvSpPr>
            <a:spLocks noGrp="1"/>
          </p:cNvSpPr>
          <p:nvPr>
            <p:ph type="sldNum" sz="quarter" idx="12"/>
          </p:nvPr>
        </p:nvSpPr>
        <p:spPr/>
        <p:txBody>
          <a:bodyPr/>
          <a:lstStyle/>
          <a:p>
            <a:fld id="{AFD2D2AB-7A9D-49A8-B3B9-8E5769105E2E}"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756" y="1420308"/>
            <a:ext cx="4845880" cy="4525963"/>
          </a:xfrm>
        </p:spPr>
        <p:txBody>
          <a:bodyPr>
            <a:normAutofit fontScale="92500" lnSpcReduction="20000"/>
          </a:bodyPr>
          <a:lstStyle/>
          <a:p>
            <a:pPr>
              <a:buFont typeface="Wingdings" panose="05000000000000000000" pitchFamily="2" charset="2"/>
              <a:buChar char="§"/>
            </a:pPr>
            <a:r>
              <a:rPr lang="en-IN" sz="2600" b="1" dirty="0">
                <a:latin typeface="Times New Roman" panose="02020603050405020304" pitchFamily="18" charset="0"/>
                <a:cs typeface="Times New Roman" panose="02020603050405020304" pitchFamily="18" charset="0"/>
              </a:rPr>
              <a:t>Magnetostrictive Materials</a:t>
            </a:r>
          </a:p>
          <a:p>
            <a:pPr marL="0" indent="0" algn="just">
              <a:buNone/>
            </a:pPr>
            <a:r>
              <a:rPr lang="en-US" sz="2800" dirty="0">
                <a:latin typeface="Times New Roman" panose="02020603050405020304" pitchFamily="18" charset="0"/>
                <a:cs typeface="Times New Roman" panose="02020603050405020304" pitchFamily="18" charset="0"/>
              </a:rPr>
              <a:t>These materials undergo mechanical deformation in proportional to the square of the electric field, which refers to the material quality of changing size in response to either an electric or magnetic field, and conversely, producing a voltage when stretched. These materials show promise in applications ranging from pumps and valves, to aerospace wind tunnel.</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636" y="2133600"/>
            <a:ext cx="3915226" cy="3427698"/>
          </a:xfrm>
          <a:prstGeom prst="rect">
            <a:avLst/>
          </a:prstGeom>
        </p:spPr>
      </p:pic>
      <p:grpSp>
        <p:nvGrpSpPr>
          <p:cNvPr id="9" name="Group 8">
            <a:extLst>
              <a:ext uri="{FF2B5EF4-FFF2-40B4-BE49-F238E27FC236}">
                <a16:creationId xmlns:a16="http://schemas.microsoft.com/office/drawing/2014/main" id="{36B4CBDA-438F-45AC-8EAD-5D932E79B17E}"/>
              </a:ext>
            </a:extLst>
          </p:cNvPr>
          <p:cNvGrpSpPr/>
          <p:nvPr/>
        </p:nvGrpSpPr>
        <p:grpSpPr>
          <a:xfrm>
            <a:off x="589860" y="323390"/>
            <a:ext cx="7964280" cy="973312"/>
            <a:chOff x="570120" y="550688"/>
            <a:chExt cx="7065812" cy="932277"/>
          </a:xfrm>
        </p:grpSpPr>
        <p:pic>
          <p:nvPicPr>
            <p:cNvPr id="10" name="Picture 9" descr="Institute of Technology.png">
              <a:extLst>
                <a:ext uri="{FF2B5EF4-FFF2-40B4-BE49-F238E27FC236}">
                  <a16:creationId xmlns:a16="http://schemas.microsoft.com/office/drawing/2014/main" id="{80DD4DCE-5733-425A-B668-527997A68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1" name="Straight Connector 10">
              <a:extLst>
                <a:ext uri="{FF2B5EF4-FFF2-40B4-BE49-F238E27FC236}">
                  <a16:creationId xmlns:a16="http://schemas.microsoft.com/office/drawing/2014/main" id="{B3A0CEF0-B8D9-4DAD-98C8-FAC625BBA598}"/>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F16C428-1460-4897-8956-B74E0EA82BAF}"/>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3" name="Straight Connector 12">
              <a:extLst>
                <a:ext uri="{FF2B5EF4-FFF2-40B4-BE49-F238E27FC236}">
                  <a16:creationId xmlns:a16="http://schemas.microsoft.com/office/drawing/2014/main" id="{1BB33D11-311D-4385-A4DF-989488B853B1}"/>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174D4AE-52C0-449C-B721-47B81EF0DAF6}"/>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8448248C-981B-4A2E-BAB9-9E2BB28FD845}"/>
              </a:ext>
            </a:extLst>
          </p:cNvPr>
          <p:cNvSpPr>
            <a:spLocks noGrp="1"/>
          </p:cNvSpPr>
          <p:nvPr>
            <p:ph type="sldNum" sz="quarter" idx="12"/>
          </p:nvPr>
        </p:nvSpPr>
        <p:spPr/>
        <p:txBody>
          <a:bodyPr/>
          <a:lstStyle/>
          <a:p>
            <a:fld id="{AFD2D2AB-7A9D-49A8-B3B9-8E5769105E2E}"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9" y="1371600"/>
            <a:ext cx="4571999" cy="5181600"/>
          </a:xfrm>
        </p:spPr>
        <p:txBody>
          <a:bodyPr>
            <a:normAutofit fontScale="70000" lnSpcReduction="20000"/>
          </a:bodyPr>
          <a:lstStyle/>
          <a:p>
            <a:pPr>
              <a:buFont typeface="Wingdings" panose="05000000000000000000" pitchFamily="2" charset="2"/>
              <a:buChar char="§"/>
            </a:pPr>
            <a:r>
              <a:rPr lang="en-IN" sz="3700" b="1" dirty="0">
                <a:latin typeface="Times New Roman" panose="02020603050405020304" pitchFamily="18" charset="0"/>
                <a:cs typeface="Times New Roman" panose="02020603050405020304" pitchFamily="18" charset="0"/>
              </a:rPr>
              <a:t>Piezoelectric materials</a:t>
            </a:r>
          </a:p>
          <a:p>
            <a:pPr marL="0" indent="0" algn="just">
              <a:buNone/>
            </a:pPr>
            <a:r>
              <a:rPr lang="en-IN" b="1" dirty="0"/>
              <a:t>    </a:t>
            </a:r>
            <a:r>
              <a:rPr lang="en-US" dirty="0">
                <a:latin typeface="Times New Roman" panose="02020603050405020304" pitchFamily="18" charset="0"/>
                <a:cs typeface="Times New Roman" panose="02020603050405020304" pitchFamily="18" charset="0"/>
              </a:rPr>
              <a:t>Piezoelectric materials are such smart materials that produce a voltage when stress is applied. Since this effect also applies in a reverse manner, a voltage across the sample will produce stress within sample. Suitably designed structures designed from these materials can, therefore, be constructed that bend, expand or contract when a voltage is applied making them adaptive to environmental situations. When integrated into a structural member, a piezoelectric material generates an electric field in response to mechanical forces.</a:t>
            </a:r>
            <a:endParaRPr lang="en-IN"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752600"/>
            <a:ext cx="4191000" cy="3581400"/>
          </a:xfrm>
          <a:prstGeom prst="rect">
            <a:avLst/>
          </a:prstGeom>
        </p:spPr>
      </p:pic>
      <p:grpSp>
        <p:nvGrpSpPr>
          <p:cNvPr id="5" name="Group 4">
            <a:extLst>
              <a:ext uri="{FF2B5EF4-FFF2-40B4-BE49-F238E27FC236}">
                <a16:creationId xmlns:a16="http://schemas.microsoft.com/office/drawing/2014/main" id="{7CAB96F3-BAAD-474C-A1B9-ABE5FA78C4EC}"/>
              </a:ext>
            </a:extLst>
          </p:cNvPr>
          <p:cNvGrpSpPr/>
          <p:nvPr/>
        </p:nvGrpSpPr>
        <p:grpSpPr>
          <a:xfrm>
            <a:off x="457200" y="152400"/>
            <a:ext cx="7964280" cy="973312"/>
            <a:chOff x="570120" y="550688"/>
            <a:chExt cx="7065812" cy="932277"/>
          </a:xfrm>
        </p:grpSpPr>
        <p:pic>
          <p:nvPicPr>
            <p:cNvPr id="6" name="Picture 5" descr="Institute of Technology.png">
              <a:extLst>
                <a:ext uri="{FF2B5EF4-FFF2-40B4-BE49-F238E27FC236}">
                  <a16:creationId xmlns:a16="http://schemas.microsoft.com/office/drawing/2014/main" id="{2408A437-6E16-4C5F-9CFB-46B8DE605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a:extLst>
                <a:ext uri="{FF2B5EF4-FFF2-40B4-BE49-F238E27FC236}">
                  <a16:creationId xmlns:a16="http://schemas.microsoft.com/office/drawing/2014/main" id="{A4435F7D-5F9B-4A2F-8B9C-A3CD57800258}"/>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649C709-A32E-4C1A-9DE1-D53E8AE55C79}"/>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1" name="Straight Connector 10">
              <a:extLst>
                <a:ext uri="{FF2B5EF4-FFF2-40B4-BE49-F238E27FC236}">
                  <a16:creationId xmlns:a16="http://schemas.microsoft.com/office/drawing/2014/main" id="{91051F99-AF55-492E-AC41-DCC484EB12EF}"/>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6E09393-41A4-4176-8BE1-4F1C64CFBCAD}"/>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557AD367-C990-4740-9B4A-BEF672EBB696}"/>
              </a:ext>
            </a:extLst>
          </p:cNvPr>
          <p:cNvSpPr>
            <a:spLocks noGrp="1"/>
          </p:cNvSpPr>
          <p:nvPr>
            <p:ph type="sldNum" sz="quarter" idx="12"/>
          </p:nvPr>
        </p:nvSpPr>
        <p:spPr/>
        <p:txBody>
          <a:bodyPr/>
          <a:lstStyle/>
          <a:p>
            <a:fld id="{AFD2D2AB-7A9D-49A8-B3B9-8E5769105E2E}" type="slidenum">
              <a:rPr lang="en-US" smtClean="0"/>
              <a:pPr/>
              <a:t>37</a:t>
            </a:fld>
            <a:endParaRPr lang="en-US"/>
          </a:p>
        </p:txBody>
      </p:sp>
    </p:spTree>
    <p:extLst>
      <p:ext uri="{BB962C8B-B14F-4D97-AF65-F5344CB8AC3E}">
        <p14:creationId xmlns:p14="http://schemas.microsoft.com/office/powerpoint/2010/main" val="1481875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67200"/>
            <a:ext cx="8077200" cy="2392363"/>
          </a:xfrm>
        </p:spPr>
        <p:txBody>
          <a:bodyPr>
            <a:normAutofit fontScale="92500" lnSpcReduction="10000"/>
          </a:bodyPr>
          <a:lstStyle/>
          <a:p>
            <a:pPr>
              <a:buFont typeface="Wingdings" panose="05000000000000000000" pitchFamily="2" charset="2"/>
              <a:buChar char="§"/>
            </a:pPr>
            <a:r>
              <a:rPr lang="en-US" sz="3000" b="1" dirty="0">
                <a:latin typeface="Times New Roman" panose="02020603050405020304" pitchFamily="18" charset="0"/>
                <a:cs typeface="Times New Roman" panose="02020603050405020304" pitchFamily="18" charset="0"/>
              </a:rPr>
              <a:t>Electrorheological fluids</a:t>
            </a:r>
          </a:p>
          <a:p>
            <a:pPr marL="0" indent="0" algn="just">
              <a:buNone/>
            </a:pPr>
            <a:r>
              <a:rPr lang="en-US" sz="2800" dirty="0">
                <a:latin typeface="Times New Roman" panose="02020603050405020304" pitchFamily="18" charset="0"/>
                <a:cs typeface="Times New Roman" panose="02020603050405020304" pitchFamily="18" charset="0"/>
              </a:rPr>
              <a:t>These colloidal suspensions undergo changes in viscosity when subjected to an electric field. Such fluids are highly sensitive and respond instantaneously to any change in the applied electric field. Civil engineers mostly find their application in shock absorbers.</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371601"/>
            <a:ext cx="8486503" cy="2590800"/>
          </a:xfrm>
          <a:prstGeom prst="rect">
            <a:avLst/>
          </a:prstGeom>
        </p:spPr>
      </p:pic>
      <p:grpSp>
        <p:nvGrpSpPr>
          <p:cNvPr id="6" name="Group 5">
            <a:extLst>
              <a:ext uri="{FF2B5EF4-FFF2-40B4-BE49-F238E27FC236}">
                <a16:creationId xmlns:a16="http://schemas.microsoft.com/office/drawing/2014/main" id="{3E48883B-0E00-4B4A-91CC-C446D054943C}"/>
              </a:ext>
            </a:extLst>
          </p:cNvPr>
          <p:cNvGrpSpPr/>
          <p:nvPr/>
        </p:nvGrpSpPr>
        <p:grpSpPr>
          <a:xfrm>
            <a:off x="457200" y="198437"/>
            <a:ext cx="7964280" cy="973312"/>
            <a:chOff x="570120" y="550688"/>
            <a:chExt cx="7065812" cy="932277"/>
          </a:xfrm>
        </p:grpSpPr>
        <p:pic>
          <p:nvPicPr>
            <p:cNvPr id="7" name="Picture 6" descr="Institute of Technology.png">
              <a:extLst>
                <a:ext uri="{FF2B5EF4-FFF2-40B4-BE49-F238E27FC236}">
                  <a16:creationId xmlns:a16="http://schemas.microsoft.com/office/drawing/2014/main" id="{B16C2F71-1081-401C-AD64-0BCD2D35CB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0F88367E-C016-45BB-8241-81CF2CCBAD06}"/>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414BDD0-0B98-476D-92D0-E52E983F6472}"/>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5B1E3454-46AC-4352-99FD-F72156161EC8}"/>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D7C54F-498D-4F30-BE40-3713FF6DB8A8}"/>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81457677-F983-4621-B8FB-673F15265FA4}"/>
              </a:ext>
            </a:extLst>
          </p:cNvPr>
          <p:cNvSpPr>
            <a:spLocks noGrp="1"/>
          </p:cNvSpPr>
          <p:nvPr>
            <p:ph type="sldNum" sz="quarter" idx="12"/>
          </p:nvPr>
        </p:nvSpPr>
        <p:spPr/>
        <p:txBody>
          <a:bodyPr/>
          <a:lstStyle/>
          <a:p>
            <a:fld id="{AFD2D2AB-7A9D-49A8-B3B9-8E5769105E2E}" type="slidenum">
              <a:rPr lang="en-US" smtClean="0"/>
              <a:pPr/>
              <a:t>38</a:t>
            </a:fld>
            <a:endParaRPr lang="en-US"/>
          </a:p>
        </p:txBody>
      </p:sp>
    </p:spTree>
    <p:extLst>
      <p:ext uri="{BB962C8B-B14F-4D97-AF65-F5344CB8AC3E}">
        <p14:creationId xmlns:p14="http://schemas.microsoft.com/office/powerpoint/2010/main" val="449060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880" y="1143000"/>
            <a:ext cx="8229600" cy="2286000"/>
          </a:xfrm>
        </p:spPr>
        <p:txBody>
          <a:bodyPr>
            <a:normAutofit/>
          </a:bodyPr>
          <a:lstStyle/>
          <a:p>
            <a:pPr>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Electrochromic materials</a:t>
            </a:r>
          </a:p>
          <a:p>
            <a:pPr marL="0" indent="0" algn="just">
              <a:buNone/>
            </a:pPr>
            <a:r>
              <a:rPr lang="en-US" sz="2600" dirty="0">
                <a:latin typeface="Times New Roman" panose="02020603050405020304" pitchFamily="18" charset="0"/>
                <a:cs typeface="Times New Roman" panose="02020603050405020304" pitchFamily="18" charset="0"/>
              </a:rPr>
              <a:t>These materials alter their light transmission properties when voltage is applied which makes them adaptive enough to maintain chromatic panels and similar structures.</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124200"/>
            <a:ext cx="6400800" cy="2819400"/>
          </a:xfrm>
          <a:prstGeom prst="rect">
            <a:avLst/>
          </a:prstGeom>
        </p:spPr>
      </p:pic>
      <p:grpSp>
        <p:nvGrpSpPr>
          <p:cNvPr id="6" name="Group 5">
            <a:extLst>
              <a:ext uri="{FF2B5EF4-FFF2-40B4-BE49-F238E27FC236}">
                <a16:creationId xmlns:a16="http://schemas.microsoft.com/office/drawing/2014/main" id="{186054B7-7D86-4DB8-9B21-71D3CAF459DF}"/>
              </a:ext>
            </a:extLst>
          </p:cNvPr>
          <p:cNvGrpSpPr/>
          <p:nvPr/>
        </p:nvGrpSpPr>
        <p:grpSpPr>
          <a:xfrm>
            <a:off x="457200" y="198437"/>
            <a:ext cx="7964280" cy="973312"/>
            <a:chOff x="570120" y="550688"/>
            <a:chExt cx="7065812" cy="932277"/>
          </a:xfrm>
        </p:grpSpPr>
        <p:pic>
          <p:nvPicPr>
            <p:cNvPr id="7" name="Picture 6" descr="Institute of Technology.png">
              <a:extLst>
                <a:ext uri="{FF2B5EF4-FFF2-40B4-BE49-F238E27FC236}">
                  <a16:creationId xmlns:a16="http://schemas.microsoft.com/office/drawing/2014/main" id="{1F0380B3-5590-49B3-8A80-ED760B23C3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6FC9E71B-ED4D-444C-BDE1-679DDE1B19C2}"/>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C600544-126C-4B64-B885-8DF9B8AE1F7B}"/>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75309622-6707-4BA8-BC0B-11216E639E98}"/>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843C589-27E4-4C00-910B-9849542DE784}"/>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C77093B1-2CEC-4855-89B2-CC91F68A6D24}"/>
              </a:ext>
            </a:extLst>
          </p:cNvPr>
          <p:cNvSpPr>
            <a:spLocks noGrp="1"/>
          </p:cNvSpPr>
          <p:nvPr>
            <p:ph type="sldNum" sz="quarter" idx="12"/>
          </p:nvPr>
        </p:nvSpPr>
        <p:spPr/>
        <p:txBody>
          <a:bodyPr/>
          <a:lstStyle/>
          <a:p>
            <a:fld id="{AFD2D2AB-7A9D-49A8-B3B9-8E5769105E2E}" type="slidenum">
              <a:rPr lang="en-US" smtClean="0"/>
              <a:pPr/>
              <a:t>39</a:t>
            </a:fld>
            <a:endParaRPr lang="en-US"/>
          </a:p>
        </p:txBody>
      </p:sp>
    </p:spTree>
    <p:extLst>
      <p:ext uri="{BB962C8B-B14F-4D97-AF65-F5344CB8AC3E}">
        <p14:creationId xmlns:p14="http://schemas.microsoft.com/office/powerpoint/2010/main" val="424161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1447800"/>
            <a:ext cx="7772400" cy="1362075"/>
          </a:xfrm>
        </p:spPr>
        <p:txBody>
          <a:bodyPr>
            <a:normAutofit/>
          </a:bodyPr>
          <a:lstStyle/>
          <a:p>
            <a:r>
              <a:rPr lang="en-US" sz="2800" u="sng" dirty="0">
                <a:latin typeface="Times New Roman" panose="02020603050405020304" pitchFamily="18" charset="0"/>
                <a:cs typeface="Times New Roman" panose="02020603050405020304" pitchFamily="18" charset="0"/>
              </a:rPr>
              <a:t>The cooling system in bricks</a:t>
            </a:r>
          </a:p>
        </p:txBody>
      </p:sp>
      <p:sp>
        <p:nvSpPr>
          <p:cNvPr id="3" name="Content Placeholder 2"/>
          <p:cNvSpPr>
            <a:spLocks noGrp="1"/>
          </p:cNvSpPr>
          <p:nvPr>
            <p:ph type="body" idx="1"/>
          </p:nvPr>
        </p:nvSpPr>
        <p:spPr/>
        <p:txBody>
          <a:bodyPr/>
          <a:lstStyle/>
          <a:p>
            <a:endParaRPr lang="en-US" dirty="0"/>
          </a:p>
          <a:p>
            <a:endParaRPr lang="en-US" dirty="0"/>
          </a:p>
          <a:p>
            <a:endParaRPr lang="en-US" dirty="0"/>
          </a:p>
        </p:txBody>
      </p:sp>
      <p:grpSp>
        <p:nvGrpSpPr>
          <p:cNvPr id="2" name="Group 4"/>
          <p:cNvGrpSpPr/>
          <p:nvPr/>
        </p:nvGrpSpPr>
        <p:grpSpPr>
          <a:xfrm>
            <a:off x="838200" y="363276"/>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4" name="Slide Number Placeholder 13"/>
          <p:cNvSpPr>
            <a:spLocks noGrp="1"/>
          </p:cNvSpPr>
          <p:nvPr>
            <p:ph type="sldNum" sz="quarter" idx="12"/>
          </p:nvPr>
        </p:nvSpPr>
        <p:spPr/>
        <p:txBody>
          <a:bodyPr/>
          <a:lstStyle/>
          <a:p>
            <a:fld id="{AFD2D2AB-7A9D-49A8-B3B9-8E5769105E2E}" type="slidenum">
              <a:rPr lang="en-US" smtClean="0"/>
              <a:pPr/>
              <a:t>4</a:t>
            </a:fld>
            <a:endParaRPr lang="en-US"/>
          </a:p>
        </p:txBody>
      </p:sp>
      <p:pic>
        <p:nvPicPr>
          <p:cNvPr id="16" name="Picture 15"/>
          <p:cNvPicPr/>
          <p:nvPr/>
        </p:nvPicPr>
        <p:blipFill>
          <a:blip r:embed="rId4"/>
          <a:srcRect/>
          <a:stretch>
            <a:fillRect/>
          </a:stretch>
        </p:blipFill>
        <p:spPr bwMode="auto">
          <a:xfrm>
            <a:off x="4876800" y="1997075"/>
            <a:ext cx="4168089" cy="4724400"/>
          </a:xfrm>
          <a:prstGeom prst="rect">
            <a:avLst/>
          </a:prstGeom>
          <a:noFill/>
          <a:ln w="9525">
            <a:noFill/>
            <a:miter lim="800000"/>
            <a:headEnd/>
            <a:tailEnd/>
          </a:ln>
        </p:spPr>
      </p:pic>
      <p:sp>
        <p:nvSpPr>
          <p:cNvPr id="17" name="Rectangle 16"/>
          <p:cNvSpPr/>
          <p:nvPr/>
        </p:nvSpPr>
        <p:spPr>
          <a:xfrm>
            <a:off x="342266" y="2124522"/>
            <a:ext cx="4267200" cy="3847207"/>
          </a:xfrm>
          <a:prstGeom prst="rect">
            <a:avLst/>
          </a:prstGeom>
        </p:spPr>
        <p:txBody>
          <a:bodyPr wrap="square">
            <a:spAutoFit/>
          </a:bodyPr>
          <a:lstStyle/>
          <a:p>
            <a:pPr algn="just"/>
            <a:r>
              <a:rPr lang="en-US" sz="2400" dirty="0">
                <a:latin typeface="Times New Roman" pitchFamily="18" charset="0"/>
                <a:cs typeface="Times New Roman" pitchFamily="18" charset="0"/>
              </a:rPr>
              <a:t>A research conducted by Advanced architecture of Catalonia</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has developed</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building material  that cools the building interior by absorbing water up to 500 times of its weight in the presence of hydro gel in its structure. Hydro ceramics has the ability to reduce indoor temperature by 6 degree.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200" y="1447800"/>
            <a:ext cx="8229600" cy="4525963"/>
          </a:xfrm>
        </p:spPr>
        <p:txBody>
          <a:bodyPr>
            <a:normAutofit fontScale="62500" lnSpcReduction="20000"/>
          </a:bodyPr>
          <a:lstStyle/>
          <a:p>
            <a:pPr>
              <a:buFont typeface="Wingdings" panose="05000000000000000000" pitchFamily="2" charset="2"/>
              <a:buChar char="§"/>
            </a:pPr>
            <a:r>
              <a:rPr lang="en-US" sz="3700" b="1" dirty="0">
                <a:latin typeface="Times New Roman" panose="02020603050405020304" pitchFamily="18" charset="0"/>
                <a:cs typeface="Times New Roman" panose="02020603050405020304" pitchFamily="18" charset="0"/>
              </a:rPr>
              <a:t>Examples:</a:t>
            </a:r>
          </a:p>
          <a:p>
            <a:pPr marL="0" indent="0" algn="just">
              <a:buNone/>
            </a:pPr>
            <a:r>
              <a:rPr lang="en-US" sz="3700" b="1" dirty="0">
                <a:latin typeface="Times New Roman" panose="02020603050405020304" pitchFamily="18" charset="0"/>
                <a:cs typeface="Times New Roman" panose="02020603050405020304" pitchFamily="18" charset="0"/>
              </a:rPr>
              <a:t>Synthetic spider web.</a:t>
            </a:r>
            <a:r>
              <a:rPr lang="en-US" sz="3700" dirty="0">
                <a:latin typeface="Times New Roman" panose="02020603050405020304" pitchFamily="18" charset="0"/>
                <a:cs typeface="Times New Roman" panose="02020603050405020304" pitchFamily="18" charset="0"/>
              </a:rPr>
              <a:t> This material is not only five times stronger than steel, but also has great elasticity. Its potential uses include: bulletproof clothing, artificial skin for burns or waterproof adhesives.</a:t>
            </a:r>
          </a:p>
          <a:p>
            <a:pPr marL="0" indent="0" algn="just">
              <a:buNone/>
            </a:pPr>
            <a:r>
              <a:rPr lang="en-US" sz="3700" b="1" dirty="0">
                <a:latin typeface="Times New Roman" panose="02020603050405020304" pitchFamily="18" charset="0"/>
                <a:cs typeface="Times New Roman" panose="02020603050405020304" pitchFamily="18" charset="0"/>
              </a:rPr>
              <a:t>Shrilk.</a:t>
            </a:r>
            <a:r>
              <a:rPr lang="en-US" sz="3700" dirty="0">
                <a:latin typeface="Times New Roman" panose="02020603050405020304" pitchFamily="18" charset="0"/>
                <a:cs typeface="Times New Roman" panose="02020603050405020304" pitchFamily="18" charset="0"/>
              </a:rPr>
              <a:t> Its main component is chitin, a carbohydrate found in krill shells. It was created by researchers from Harvard University and is considered the ideal substitute for plastic — since its decomposition time is only two weeks and it also works as a stimulant for plant growth —.</a:t>
            </a:r>
          </a:p>
          <a:p>
            <a:pPr marL="0" indent="0" algn="just">
              <a:buNone/>
            </a:pPr>
            <a:r>
              <a:rPr lang="en-US" sz="3700" b="1" dirty="0">
                <a:latin typeface="Times New Roman" panose="02020603050405020304" pitchFamily="18" charset="0"/>
                <a:cs typeface="Times New Roman" panose="02020603050405020304" pitchFamily="18" charset="0"/>
              </a:rPr>
              <a:t>Graphene.</a:t>
            </a:r>
            <a:r>
              <a:rPr lang="en-US" sz="3700" dirty="0">
                <a:latin typeface="Times New Roman" panose="02020603050405020304" pitchFamily="18" charset="0"/>
                <a:cs typeface="Times New Roman" panose="02020603050405020304" pitchFamily="18" charset="0"/>
              </a:rPr>
              <a:t> Its potential uses are almost unlimited: batteries with more autonomy,  faster computers, flexible electronic devices, more resistant buildings, bionic limbs, etc. All this is possible thanks to their multiple properties</a:t>
            </a:r>
            <a:endParaRPr lang="en-IN" sz="3700" dirty="0">
              <a:latin typeface="Times New Roman" panose="02020603050405020304" pitchFamily="18" charset="0"/>
              <a:cs typeface="Times New Roman" panose="02020603050405020304" pitchFamily="18" charset="0"/>
            </a:endParaRPr>
          </a:p>
          <a:p>
            <a:endParaRPr lang="en-IN" dirty="0"/>
          </a:p>
        </p:txBody>
      </p:sp>
      <p:grpSp>
        <p:nvGrpSpPr>
          <p:cNvPr id="11" name="Group 10">
            <a:extLst>
              <a:ext uri="{FF2B5EF4-FFF2-40B4-BE49-F238E27FC236}">
                <a16:creationId xmlns:a16="http://schemas.microsoft.com/office/drawing/2014/main" id="{6ACE6DA3-CB0F-4705-893F-28F21ABFFD03}"/>
              </a:ext>
            </a:extLst>
          </p:cNvPr>
          <p:cNvGrpSpPr/>
          <p:nvPr/>
        </p:nvGrpSpPr>
        <p:grpSpPr>
          <a:xfrm>
            <a:off x="462860" y="228600"/>
            <a:ext cx="7964280" cy="973312"/>
            <a:chOff x="570120" y="550688"/>
            <a:chExt cx="7065812" cy="932277"/>
          </a:xfrm>
        </p:grpSpPr>
        <p:pic>
          <p:nvPicPr>
            <p:cNvPr id="12" name="Picture 11" descr="Institute of Technology.png">
              <a:extLst>
                <a:ext uri="{FF2B5EF4-FFF2-40B4-BE49-F238E27FC236}">
                  <a16:creationId xmlns:a16="http://schemas.microsoft.com/office/drawing/2014/main" id="{657C4972-EAD6-4F87-A24A-729BB0007B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3" name="Straight Connector 12">
              <a:extLst>
                <a:ext uri="{FF2B5EF4-FFF2-40B4-BE49-F238E27FC236}">
                  <a16:creationId xmlns:a16="http://schemas.microsoft.com/office/drawing/2014/main" id="{42857D91-9E81-4F17-81F3-544448050610}"/>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812D698-509D-4173-873C-B489FD432051}"/>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5" name="Straight Connector 14">
              <a:extLst>
                <a:ext uri="{FF2B5EF4-FFF2-40B4-BE49-F238E27FC236}">
                  <a16:creationId xmlns:a16="http://schemas.microsoft.com/office/drawing/2014/main" id="{E210306C-2AFE-4705-883F-B93421304536}"/>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7AB1FAC-2DEA-45C5-98F4-EE56207F1A1D}"/>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A32ACDDD-4A91-4EB4-9CEA-8293E387424A}"/>
              </a:ext>
            </a:extLst>
          </p:cNvPr>
          <p:cNvSpPr>
            <a:spLocks noGrp="1"/>
          </p:cNvSpPr>
          <p:nvPr>
            <p:ph type="sldNum" sz="quarter" idx="12"/>
          </p:nvPr>
        </p:nvSpPr>
        <p:spPr/>
        <p:txBody>
          <a:bodyPr/>
          <a:lstStyle/>
          <a:p>
            <a:fld id="{AFD2D2AB-7A9D-49A8-B3B9-8E5769105E2E}" type="slidenum">
              <a:rPr lang="en-US" smtClean="0"/>
              <a:pPr/>
              <a:t>40</a:t>
            </a:fld>
            <a:endParaRPr lang="en-US"/>
          </a:p>
        </p:txBody>
      </p:sp>
    </p:spTree>
    <p:extLst>
      <p:ext uri="{BB962C8B-B14F-4D97-AF65-F5344CB8AC3E}">
        <p14:creationId xmlns:p14="http://schemas.microsoft.com/office/powerpoint/2010/main" val="1168956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740" y="1284878"/>
            <a:ext cx="7772400" cy="5051402"/>
          </a:xfrm>
        </p:spPr>
      </p:pic>
      <p:grpSp>
        <p:nvGrpSpPr>
          <p:cNvPr id="6" name="Group 5">
            <a:extLst>
              <a:ext uri="{FF2B5EF4-FFF2-40B4-BE49-F238E27FC236}">
                <a16:creationId xmlns:a16="http://schemas.microsoft.com/office/drawing/2014/main" id="{ECFC8C92-5076-49F7-BC6C-92FC01C941C1}"/>
              </a:ext>
            </a:extLst>
          </p:cNvPr>
          <p:cNvGrpSpPr/>
          <p:nvPr/>
        </p:nvGrpSpPr>
        <p:grpSpPr>
          <a:xfrm>
            <a:off x="462860" y="228600"/>
            <a:ext cx="7964280" cy="973312"/>
            <a:chOff x="570120" y="550688"/>
            <a:chExt cx="7065812" cy="932277"/>
          </a:xfrm>
        </p:grpSpPr>
        <p:pic>
          <p:nvPicPr>
            <p:cNvPr id="7" name="Picture 6" descr="Institute of Technology.png">
              <a:extLst>
                <a:ext uri="{FF2B5EF4-FFF2-40B4-BE49-F238E27FC236}">
                  <a16:creationId xmlns:a16="http://schemas.microsoft.com/office/drawing/2014/main" id="{8EF261AD-1B73-45EB-95AA-EABE7ECB05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3C727486-4C96-455C-94DA-49AABC71A1A2}"/>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677197A-42C4-4710-BEF0-84C1A84E876B}"/>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65B35B10-9571-491D-B8AB-DC4217A18F5A}"/>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4B9160D-A037-423E-80D3-B1CA8232D122}"/>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FE977498-520E-4962-8A26-94D32A9C44F2}"/>
              </a:ext>
            </a:extLst>
          </p:cNvPr>
          <p:cNvSpPr>
            <a:spLocks noGrp="1"/>
          </p:cNvSpPr>
          <p:nvPr>
            <p:ph type="sldNum" sz="quarter" idx="12"/>
          </p:nvPr>
        </p:nvSpPr>
        <p:spPr/>
        <p:txBody>
          <a:bodyPr/>
          <a:lstStyle/>
          <a:p>
            <a:fld id="{AFD2D2AB-7A9D-49A8-B3B9-8E5769105E2E}" type="slidenum">
              <a:rPr lang="en-US" smtClean="0"/>
              <a:pPr/>
              <a:t>41</a:t>
            </a:fld>
            <a:endParaRPr lang="en-US"/>
          </a:p>
        </p:txBody>
      </p:sp>
    </p:spTree>
    <p:extLst>
      <p:ext uri="{BB962C8B-B14F-4D97-AF65-F5344CB8AC3E}">
        <p14:creationId xmlns:p14="http://schemas.microsoft.com/office/powerpoint/2010/main" val="3497080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960" y="1186672"/>
            <a:ext cx="4114800" cy="4602163"/>
          </a:xfrm>
        </p:spPr>
        <p:txBody>
          <a:bodyPr>
            <a:noAutofit/>
          </a:bodyPr>
          <a:lstStyle/>
          <a:p>
            <a:pPr marL="514350" indent="-514350" algn="just">
              <a:buAutoNum type="arabicParenR"/>
            </a:pPr>
            <a:r>
              <a:rPr lang="en-IN" sz="2400" b="1" dirty="0">
                <a:latin typeface="Times New Roman" panose="02020603050405020304" pitchFamily="18" charset="0"/>
                <a:cs typeface="Times New Roman" panose="02020603050405020304" pitchFamily="18" charset="0"/>
              </a:rPr>
              <a:t>Smart concrete:</a:t>
            </a:r>
            <a:r>
              <a:rPr lang="en-US" sz="2400" dirty="0">
                <a:latin typeface="Times New Roman" panose="02020603050405020304" pitchFamily="18" charset="0"/>
                <a:cs typeface="Times New Roman" panose="02020603050405020304" pitchFamily="18" charset="0"/>
              </a:rPr>
              <a:t>(a composite of carbon fibres and concrete) used in smart structures is capable of sensing minute structural cracks / flaws. </a:t>
            </a:r>
          </a:p>
          <a:p>
            <a:pPr marL="514350" indent="-514350" algn="just">
              <a:buAutoNum type="arabicParenR"/>
            </a:pPr>
            <a:r>
              <a:rPr lang="en-US" sz="2400" dirty="0">
                <a:latin typeface="Times New Roman" panose="02020603050405020304" pitchFamily="18" charset="0"/>
                <a:cs typeface="Times New Roman" panose="02020603050405020304" pitchFamily="18" charset="0"/>
              </a:rPr>
              <a:t>Unlike conventional concrete, the smart concrete has higher potential and enhanced strength. It can be used in electromagnetic shielding and for enhanced electrical conductivity of concrete</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514600"/>
            <a:ext cx="4114801" cy="3733800"/>
          </a:xfrm>
          <a:prstGeom prst="rect">
            <a:avLst/>
          </a:prstGeom>
        </p:spPr>
      </p:pic>
      <p:grpSp>
        <p:nvGrpSpPr>
          <p:cNvPr id="6" name="Group 5">
            <a:extLst>
              <a:ext uri="{FF2B5EF4-FFF2-40B4-BE49-F238E27FC236}">
                <a16:creationId xmlns:a16="http://schemas.microsoft.com/office/drawing/2014/main" id="{79C485C2-79A8-4AF5-BC0F-E0FB228A35ED}"/>
              </a:ext>
            </a:extLst>
          </p:cNvPr>
          <p:cNvGrpSpPr/>
          <p:nvPr/>
        </p:nvGrpSpPr>
        <p:grpSpPr>
          <a:xfrm>
            <a:off x="462860" y="228600"/>
            <a:ext cx="7964280" cy="973312"/>
            <a:chOff x="570120" y="550688"/>
            <a:chExt cx="7065812" cy="932277"/>
          </a:xfrm>
        </p:grpSpPr>
        <p:pic>
          <p:nvPicPr>
            <p:cNvPr id="7" name="Picture 6" descr="Institute of Technology.png">
              <a:extLst>
                <a:ext uri="{FF2B5EF4-FFF2-40B4-BE49-F238E27FC236}">
                  <a16:creationId xmlns:a16="http://schemas.microsoft.com/office/drawing/2014/main" id="{73E1D05C-98FE-4D89-8D99-A8CBA259ED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27B60BCB-4B26-463B-AEE3-DFF0C4F0499E}"/>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CA9B8A8-C7FC-4720-9547-7542C9AD2A81}"/>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EE68EFB3-2268-490C-A51B-3C87DE918F92}"/>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1F5366E-A744-4DE3-A00F-7BE4A3D4B74E}"/>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2" name="TextBox 11">
            <a:extLst>
              <a:ext uri="{FF2B5EF4-FFF2-40B4-BE49-F238E27FC236}">
                <a16:creationId xmlns:a16="http://schemas.microsoft.com/office/drawing/2014/main" id="{E41005CD-9E0D-41F7-BEF1-73F9122FA27E}"/>
              </a:ext>
            </a:extLst>
          </p:cNvPr>
          <p:cNvSpPr txBox="1"/>
          <p:nvPr/>
        </p:nvSpPr>
        <p:spPr>
          <a:xfrm>
            <a:off x="4556760" y="1275323"/>
            <a:ext cx="4572000" cy="769441"/>
          </a:xfrm>
          <a:prstGeom prst="rect">
            <a:avLst/>
          </a:prstGeom>
          <a:noFill/>
        </p:spPr>
        <p:txBody>
          <a:bodyPr wrap="square">
            <a:spAutoFit/>
          </a:bodyPr>
          <a:lstStyle/>
          <a:p>
            <a:pPr>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Applications of Smart Materials in Construction</a:t>
            </a:r>
          </a:p>
        </p:txBody>
      </p:sp>
      <p:sp>
        <p:nvSpPr>
          <p:cNvPr id="2" name="Slide Number Placeholder 1">
            <a:extLst>
              <a:ext uri="{FF2B5EF4-FFF2-40B4-BE49-F238E27FC236}">
                <a16:creationId xmlns:a16="http://schemas.microsoft.com/office/drawing/2014/main" id="{6334237A-A281-47A4-AAFE-C4F126017138}"/>
              </a:ext>
            </a:extLst>
          </p:cNvPr>
          <p:cNvSpPr>
            <a:spLocks noGrp="1"/>
          </p:cNvSpPr>
          <p:nvPr>
            <p:ph type="sldNum" sz="quarter" idx="12"/>
          </p:nvPr>
        </p:nvSpPr>
        <p:spPr/>
        <p:txBody>
          <a:bodyPr/>
          <a:lstStyle/>
          <a:p>
            <a:fld id="{AFD2D2AB-7A9D-49A8-B3B9-8E5769105E2E}" type="slidenum">
              <a:rPr lang="en-US" smtClean="0"/>
              <a:pPr/>
              <a:t>42</a:t>
            </a:fld>
            <a:endParaRPr lang="en-US"/>
          </a:p>
        </p:txBody>
      </p:sp>
    </p:spTree>
    <p:extLst>
      <p:ext uri="{BB962C8B-B14F-4D97-AF65-F5344CB8AC3E}">
        <p14:creationId xmlns:p14="http://schemas.microsoft.com/office/powerpoint/2010/main" val="1304331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380" y="1524000"/>
            <a:ext cx="8473439" cy="4602163"/>
          </a:xfrm>
        </p:spPr>
        <p:txBody>
          <a:bodyPr>
            <a:noAutofit/>
          </a:bodyPr>
          <a:lstStyle/>
          <a:p>
            <a:pPr marL="0" indent="0" algn="just">
              <a:buNone/>
            </a:pPr>
            <a:r>
              <a:rPr lang="en-US" sz="2600" dirty="0">
                <a:latin typeface="Times New Roman" panose="02020603050405020304" pitchFamily="18" charset="0"/>
                <a:cs typeface="Times New Roman" panose="02020603050405020304" pitchFamily="18" charset="0"/>
              </a:rPr>
              <a:t>Smart concrete under loading and unloading process will loose and regain its conductivity, thus serving as a structural material as well as a sensor. Self-sensing concrete (also called self-monitoring concrete, intrinsically smart concrete, and piezo resistive or pressure-sensitive concrete) is fabricated by adding functional fillers (carbon fibers, steel fibers, carbon nanotubes, nickel powder, etc.) into conventional concrete to increase its ability to sense strain, stress, cracking, or damage in itself while maintaining or even improving mechanical properties.</a:t>
            </a:r>
            <a:endParaRPr lang="en-IN" sz="2600" b="1"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79C485C2-79A8-4AF5-BC0F-E0FB228A35ED}"/>
              </a:ext>
            </a:extLst>
          </p:cNvPr>
          <p:cNvGrpSpPr/>
          <p:nvPr/>
        </p:nvGrpSpPr>
        <p:grpSpPr>
          <a:xfrm>
            <a:off x="462860" y="228600"/>
            <a:ext cx="7964280" cy="973312"/>
            <a:chOff x="570120" y="550688"/>
            <a:chExt cx="7065812" cy="932277"/>
          </a:xfrm>
        </p:grpSpPr>
        <p:pic>
          <p:nvPicPr>
            <p:cNvPr id="7" name="Picture 6" descr="Institute of Technology.png">
              <a:extLst>
                <a:ext uri="{FF2B5EF4-FFF2-40B4-BE49-F238E27FC236}">
                  <a16:creationId xmlns:a16="http://schemas.microsoft.com/office/drawing/2014/main" id="{73E1D05C-98FE-4D89-8D99-A8CBA259E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27B60BCB-4B26-463B-AEE3-DFF0C4F0499E}"/>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CA9B8A8-C7FC-4720-9547-7542C9AD2A81}"/>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EE68EFB3-2268-490C-A51B-3C87DE918F92}"/>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1F5366E-A744-4DE3-A00F-7BE4A3D4B74E}"/>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ED9D41E3-782A-419B-877D-1A105962BC21}"/>
              </a:ext>
            </a:extLst>
          </p:cNvPr>
          <p:cNvSpPr>
            <a:spLocks noGrp="1"/>
          </p:cNvSpPr>
          <p:nvPr>
            <p:ph type="sldNum" sz="quarter" idx="12"/>
          </p:nvPr>
        </p:nvSpPr>
        <p:spPr/>
        <p:txBody>
          <a:bodyPr/>
          <a:lstStyle/>
          <a:p>
            <a:fld id="{AFD2D2AB-7A9D-49A8-B3B9-8E5769105E2E}" type="slidenum">
              <a:rPr lang="en-US" smtClean="0"/>
              <a:pPr/>
              <a:t>43</a:t>
            </a:fld>
            <a:endParaRPr lang="en-US"/>
          </a:p>
        </p:txBody>
      </p:sp>
    </p:spTree>
    <p:extLst>
      <p:ext uri="{BB962C8B-B14F-4D97-AF65-F5344CB8AC3E}">
        <p14:creationId xmlns:p14="http://schemas.microsoft.com/office/powerpoint/2010/main" val="2006831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838" y="1049292"/>
            <a:ext cx="8229600" cy="4525963"/>
          </a:xfrm>
        </p:spPr>
        <p:txBody>
          <a:bodyPr>
            <a:normAutofit/>
          </a:bodyPr>
          <a:lstStyle/>
          <a:p>
            <a:pPr>
              <a:buFont typeface="Wingdings" panose="05000000000000000000" pitchFamily="2" charset="2"/>
              <a:buChar char="Ø"/>
            </a:pPr>
            <a:r>
              <a:rPr lang="en-US" sz="2800" b="1" u="sng" dirty="0">
                <a:latin typeface="Times New Roman" panose="02020603050405020304" pitchFamily="18" charset="0"/>
                <a:cs typeface="Times New Roman" panose="02020603050405020304" pitchFamily="18" charset="0"/>
              </a:rPr>
              <a:t>Application of smart concrete</a:t>
            </a:r>
          </a:p>
          <a:p>
            <a:pPr marL="0" indent="0" algn="just">
              <a:buNone/>
            </a:pPr>
            <a:r>
              <a:rPr lang="en-US" sz="2600" dirty="0">
                <a:latin typeface="Times New Roman" panose="02020603050405020304" pitchFamily="18" charset="0"/>
                <a:cs typeface="Times New Roman" panose="02020603050405020304" pitchFamily="18" charset="0"/>
              </a:rPr>
              <a:t>Traffic Detection A vehicle detection sensor fabricated with self-sensing concrete has several advantages over conventional detectors, such as easy installation and maintenance, wide detection area, low cost, high anti-jamming ability, long service life, and good compatibility with pavement structures, because they are made of concrete materials.</a:t>
            </a:r>
            <a:endParaRPr lang="en-IN" sz="2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403" y="4042450"/>
            <a:ext cx="6459922" cy="2815550"/>
          </a:xfrm>
          <a:prstGeom prst="rect">
            <a:avLst/>
          </a:prstGeom>
        </p:spPr>
      </p:pic>
      <p:grpSp>
        <p:nvGrpSpPr>
          <p:cNvPr id="6" name="Group 5">
            <a:extLst>
              <a:ext uri="{FF2B5EF4-FFF2-40B4-BE49-F238E27FC236}">
                <a16:creationId xmlns:a16="http://schemas.microsoft.com/office/drawing/2014/main" id="{673D808E-2529-4B9F-81E8-1E56D20CD0B4}"/>
              </a:ext>
            </a:extLst>
          </p:cNvPr>
          <p:cNvGrpSpPr/>
          <p:nvPr/>
        </p:nvGrpSpPr>
        <p:grpSpPr>
          <a:xfrm>
            <a:off x="418398" y="106460"/>
            <a:ext cx="7964280" cy="973312"/>
            <a:chOff x="570120" y="550688"/>
            <a:chExt cx="7065812" cy="932277"/>
          </a:xfrm>
        </p:grpSpPr>
        <p:pic>
          <p:nvPicPr>
            <p:cNvPr id="7" name="Picture 6" descr="Institute of Technology.png">
              <a:extLst>
                <a:ext uri="{FF2B5EF4-FFF2-40B4-BE49-F238E27FC236}">
                  <a16:creationId xmlns:a16="http://schemas.microsoft.com/office/drawing/2014/main" id="{58055DA5-5AD9-4F52-BE7E-7544DF8DA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8AD89AF8-768E-428A-B332-F2CF24F8CA03}"/>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BAF93AF-ED84-416C-9AD4-8E2319892F9B}"/>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B0DCECE0-4A0F-4DF2-912C-EA5364F78972}"/>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7DA6321-F453-42FA-8A97-121920684B78}"/>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E288CACA-8FE5-4593-8F49-3C63729FDBB0}"/>
              </a:ext>
            </a:extLst>
          </p:cNvPr>
          <p:cNvSpPr>
            <a:spLocks noGrp="1"/>
          </p:cNvSpPr>
          <p:nvPr>
            <p:ph type="sldNum" sz="quarter" idx="12"/>
          </p:nvPr>
        </p:nvSpPr>
        <p:spPr/>
        <p:txBody>
          <a:bodyPr/>
          <a:lstStyle/>
          <a:p>
            <a:fld id="{AFD2D2AB-7A9D-49A8-B3B9-8E5769105E2E}" type="slidenum">
              <a:rPr lang="en-US" smtClean="0"/>
              <a:pPr/>
              <a:t>44</a:t>
            </a:fld>
            <a:endParaRPr lang="en-US"/>
          </a:p>
        </p:txBody>
      </p:sp>
    </p:spTree>
    <p:extLst>
      <p:ext uri="{BB962C8B-B14F-4D97-AF65-F5344CB8AC3E}">
        <p14:creationId xmlns:p14="http://schemas.microsoft.com/office/powerpoint/2010/main" val="2633410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410" y="1237472"/>
            <a:ext cx="8229600" cy="2438399"/>
          </a:xfrm>
        </p:spPr>
        <p:txBody>
          <a:bodyPr>
            <a:normAutofit fontScale="92500" lnSpcReduction="10000"/>
          </a:bodyPr>
          <a:lstStyle/>
          <a:p>
            <a:pPr algn="just">
              <a:buFont typeface="Wingdings" panose="05000000000000000000" pitchFamily="2" charset="2"/>
              <a:buChar char="Ø"/>
            </a:pPr>
            <a:r>
              <a:rPr lang="en-US" b="1" dirty="0"/>
              <a:t> </a:t>
            </a:r>
            <a:r>
              <a:rPr lang="en-US" sz="2800" dirty="0">
                <a:latin typeface="Times New Roman" panose="02020603050405020304" pitchFamily="18" charset="0"/>
                <a:cs typeface="Times New Roman" panose="02020603050405020304" pitchFamily="18" charset="0"/>
              </a:rPr>
              <a:t>It can automatically warn on the re-opening of a crack or on the formation of new damage in a repaired portion of the structure.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Smart concrete can give us information of the strain level attained during an earthquake and on the potential lack for lateral confinement.</a:t>
            </a: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547060"/>
            <a:ext cx="5181600" cy="3316224"/>
          </a:xfrm>
          <a:prstGeom prst="rect">
            <a:avLst/>
          </a:prstGeom>
        </p:spPr>
      </p:pic>
      <p:grpSp>
        <p:nvGrpSpPr>
          <p:cNvPr id="6" name="Group 5">
            <a:extLst>
              <a:ext uri="{FF2B5EF4-FFF2-40B4-BE49-F238E27FC236}">
                <a16:creationId xmlns:a16="http://schemas.microsoft.com/office/drawing/2014/main" id="{31F1F727-32E0-45FC-A107-E0D50C3AB2F1}"/>
              </a:ext>
            </a:extLst>
          </p:cNvPr>
          <p:cNvGrpSpPr/>
          <p:nvPr/>
        </p:nvGrpSpPr>
        <p:grpSpPr>
          <a:xfrm>
            <a:off x="418410" y="228600"/>
            <a:ext cx="7964280" cy="973312"/>
            <a:chOff x="570120" y="550688"/>
            <a:chExt cx="7065812" cy="932277"/>
          </a:xfrm>
        </p:grpSpPr>
        <p:pic>
          <p:nvPicPr>
            <p:cNvPr id="7" name="Picture 6" descr="Institute of Technology.png">
              <a:extLst>
                <a:ext uri="{FF2B5EF4-FFF2-40B4-BE49-F238E27FC236}">
                  <a16:creationId xmlns:a16="http://schemas.microsoft.com/office/drawing/2014/main" id="{28CD389C-2B33-4A79-98D1-3745A6D871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625E1298-40D9-43B6-9709-524CBCA10580}"/>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5444E50-8136-43C0-A0A6-5BF5C1D4ABC6}"/>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A78531DC-AC86-4190-A632-BD7646B859E6}"/>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203FD9B-2FC8-470F-A61D-1B1BDC08561C}"/>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E17EAD4F-B8F5-4E1E-A3F4-D0775031893A}"/>
              </a:ext>
            </a:extLst>
          </p:cNvPr>
          <p:cNvSpPr>
            <a:spLocks noGrp="1"/>
          </p:cNvSpPr>
          <p:nvPr>
            <p:ph type="sldNum" sz="quarter" idx="12"/>
          </p:nvPr>
        </p:nvSpPr>
        <p:spPr/>
        <p:txBody>
          <a:bodyPr/>
          <a:lstStyle/>
          <a:p>
            <a:fld id="{AFD2D2AB-7A9D-49A8-B3B9-8E5769105E2E}" type="slidenum">
              <a:rPr lang="en-US" smtClean="0"/>
              <a:pPr/>
              <a:t>45</a:t>
            </a:fld>
            <a:endParaRPr lang="en-US"/>
          </a:p>
        </p:txBody>
      </p:sp>
    </p:spTree>
    <p:extLst>
      <p:ext uri="{BB962C8B-B14F-4D97-AF65-F5344CB8AC3E}">
        <p14:creationId xmlns:p14="http://schemas.microsoft.com/office/powerpoint/2010/main" val="181423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37574"/>
            <a:ext cx="8382000" cy="2819400"/>
          </a:xfrm>
        </p:spPr>
        <p:txBody>
          <a:bodyPr>
            <a:normAutofit fontScale="70000" lnSpcReduction="20000"/>
          </a:bodyPr>
          <a:lstStyle/>
          <a:p>
            <a:pPr marL="0" indent="0">
              <a:buNone/>
            </a:pPr>
            <a:r>
              <a:rPr lang="en-IN" sz="4600" b="1" dirty="0">
                <a:latin typeface="Times New Roman" panose="02020603050405020304" pitchFamily="18" charset="0"/>
                <a:cs typeface="Times New Roman" panose="02020603050405020304" pitchFamily="18" charset="0"/>
              </a:rPr>
              <a:t>2)Fiber-reinforced concrete</a:t>
            </a:r>
          </a:p>
          <a:p>
            <a:pPr marL="0" indent="0" algn="just">
              <a:buNone/>
            </a:pPr>
            <a:r>
              <a:rPr lang="en-IN" dirty="0"/>
              <a:t>    </a:t>
            </a:r>
            <a:r>
              <a:rPr lang="en-US" sz="3400" dirty="0">
                <a:latin typeface="Times New Roman" panose="02020603050405020304" pitchFamily="18" charset="0"/>
                <a:cs typeface="Times New Roman" panose="02020603050405020304" pitchFamily="18" charset="0"/>
              </a:rPr>
              <a:t>Fiber Reinforced Concrete is a composite material consisting of fibrous material which increases its structural integrity. It includes mixtures of cement, mortar or concrete and discontinuous, discrete, uniformly dispersed suitable fibers. Fibers are usually used in concrete to control cracking due to plastic shrinkage and to drying shrinkage. They also reduce the permeability of concrete and thus reduce the bleeding of water.</a:t>
            </a:r>
            <a:endParaRPr lang="en-IN" sz="3400" dirty="0">
              <a:latin typeface="Times New Roman" panose="02020603050405020304" pitchFamily="18" charset="0"/>
              <a:cs typeface="Times New Roman" panose="02020603050405020304" pitchFamily="18" charset="0"/>
            </a:endParaRP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810000"/>
            <a:ext cx="6400800" cy="2987384"/>
          </a:xfrm>
          <a:prstGeom prst="rect">
            <a:avLst/>
          </a:prstGeom>
        </p:spPr>
      </p:pic>
      <p:grpSp>
        <p:nvGrpSpPr>
          <p:cNvPr id="8" name="Group 7">
            <a:extLst>
              <a:ext uri="{FF2B5EF4-FFF2-40B4-BE49-F238E27FC236}">
                <a16:creationId xmlns:a16="http://schemas.microsoft.com/office/drawing/2014/main" id="{DDF328D1-B4E7-4CB7-94D6-B3DDB85EA6EC}"/>
              </a:ext>
            </a:extLst>
          </p:cNvPr>
          <p:cNvGrpSpPr/>
          <p:nvPr/>
        </p:nvGrpSpPr>
        <p:grpSpPr>
          <a:xfrm>
            <a:off x="418410" y="228600"/>
            <a:ext cx="7964280" cy="973312"/>
            <a:chOff x="570120" y="550688"/>
            <a:chExt cx="7065812" cy="932277"/>
          </a:xfrm>
        </p:grpSpPr>
        <p:pic>
          <p:nvPicPr>
            <p:cNvPr id="9" name="Picture 8" descr="Institute of Technology.png">
              <a:extLst>
                <a:ext uri="{FF2B5EF4-FFF2-40B4-BE49-F238E27FC236}">
                  <a16:creationId xmlns:a16="http://schemas.microsoft.com/office/drawing/2014/main" id="{C2C17C47-29EB-4BA5-BA7B-FDB7B2319F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10" name="Straight Connector 9">
              <a:extLst>
                <a:ext uri="{FF2B5EF4-FFF2-40B4-BE49-F238E27FC236}">
                  <a16:creationId xmlns:a16="http://schemas.microsoft.com/office/drawing/2014/main" id="{384D5401-C948-4D77-97E7-D3EAB083650E}"/>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5B08B51-3CFC-41B3-A5AF-0416885F55F5}"/>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2" name="Straight Connector 11">
              <a:extLst>
                <a:ext uri="{FF2B5EF4-FFF2-40B4-BE49-F238E27FC236}">
                  <a16:creationId xmlns:a16="http://schemas.microsoft.com/office/drawing/2014/main" id="{971EEE0F-9DF1-4704-B6CD-9272B80EEC2E}"/>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1DB6E6B-3282-4B8F-8F20-2D4B5C5FC8C5}"/>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56A20238-D9BC-4F2F-85A0-D17B151F6AC3}"/>
              </a:ext>
            </a:extLst>
          </p:cNvPr>
          <p:cNvSpPr>
            <a:spLocks noGrp="1"/>
          </p:cNvSpPr>
          <p:nvPr>
            <p:ph type="sldNum" sz="quarter" idx="12"/>
          </p:nvPr>
        </p:nvSpPr>
        <p:spPr/>
        <p:txBody>
          <a:bodyPr/>
          <a:lstStyle/>
          <a:p>
            <a:fld id="{AFD2D2AB-7A9D-49A8-B3B9-8E5769105E2E}" type="slidenum">
              <a:rPr lang="en-US" smtClean="0"/>
              <a:pPr/>
              <a:t>46</a:t>
            </a:fld>
            <a:endParaRPr lang="en-US"/>
          </a:p>
        </p:txBody>
      </p:sp>
    </p:spTree>
    <p:extLst>
      <p:ext uri="{BB962C8B-B14F-4D97-AF65-F5344CB8AC3E}">
        <p14:creationId xmlns:p14="http://schemas.microsoft.com/office/powerpoint/2010/main" val="888121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01912"/>
            <a:ext cx="5122817" cy="5503688"/>
          </a:xfrm>
        </p:spPr>
        <p:txBody>
          <a:bodyPr>
            <a:normAutofit fontScale="32500" lnSpcReduction="20000"/>
          </a:bodyPr>
          <a:lstStyle/>
          <a:p>
            <a:pPr marL="0" indent="0">
              <a:buNone/>
            </a:pPr>
            <a:r>
              <a:rPr lang="en-IN" sz="7400" b="1" dirty="0">
                <a:latin typeface="Times New Roman" panose="02020603050405020304" pitchFamily="18" charset="0"/>
                <a:cs typeface="Times New Roman" panose="02020603050405020304" pitchFamily="18" charset="0"/>
              </a:rPr>
              <a:t>3)Fly Ash</a:t>
            </a:r>
            <a:r>
              <a:rPr lang="en-IN" sz="7400" b="1" dirty="0"/>
              <a:t>	</a:t>
            </a:r>
            <a:r>
              <a:rPr lang="en-IN" b="1" dirty="0"/>
              <a:t>						</a:t>
            </a:r>
          </a:p>
          <a:p>
            <a:pPr marL="0" indent="0" algn="just">
              <a:buNone/>
            </a:pPr>
            <a:r>
              <a:rPr lang="en-IN" sz="5100" dirty="0"/>
              <a:t> </a:t>
            </a:r>
            <a:r>
              <a:rPr lang="en-US" sz="6800" dirty="0">
                <a:latin typeface="Times New Roman" panose="02020603050405020304" pitchFamily="18" charset="0"/>
                <a:cs typeface="Times New Roman" panose="02020603050405020304" pitchFamily="18" charset="0"/>
              </a:rPr>
              <a:t>Fly ash is a fine powder that is a byproduct of burning pulverized coal in electric generation power plants. Fly ash is a pozzolan, a substance containing aluminous and siliceous material that forms cement in the presence of water.</a:t>
            </a:r>
          </a:p>
          <a:p>
            <a:pPr marL="0" indent="0" algn="just" fontAlgn="base">
              <a:buNone/>
            </a:pPr>
            <a:r>
              <a:rPr lang="en-US" sz="6800" dirty="0">
                <a:latin typeface="Times New Roman" panose="02020603050405020304" pitchFamily="18" charset="0"/>
                <a:cs typeface="Times New Roman" panose="02020603050405020304" pitchFamily="18" charset="0"/>
              </a:rPr>
              <a:t>Fly ash can be used as prime material in many cement-based products, such as poured concrete, concrete block, and brick.</a:t>
            </a:r>
          </a:p>
          <a:p>
            <a:pPr marL="0" indent="0" algn="just" fontAlgn="base">
              <a:buNone/>
            </a:pPr>
            <a:r>
              <a:rPr lang="en-US" sz="6800" dirty="0">
                <a:latin typeface="Times New Roman" panose="02020603050405020304" pitchFamily="18" charset="0"/>
                <a:cs typeface="Times New Roman" panose="02020603050405020304" pitchFamily="18" charset="0"/>
              </a:rPr>
              <a:t>One of the most common uses of fly ash is in Portland cement concrete pavement or PCC pavement. Road construction projects using PCC can use a great deal of concrete, and substituting fly ash provides significant economic benefits.</a:t>
            </a:r>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580" y="3352800"/>
            <a:ext cx="3467100" cy="2594264"/>
          </a:xfrm>
          <a:prstGeom prst="rect">
            <a:avLst/>
          </a:prstGeom>
        </p:spPr>
      </p:pic>
      <p:grpSp>
        <p:nvGrpSpPr>
          <p:cNvPr id="6" name="Group 5">
            <a:extLst>
              <a:ext uri="{FF2B5EF4-FFF2-40B4-BE49-F238E27FC236}">
                <a16:creationId xmlns:a16="http://schemas.microsoft.com/office/drawing/2014/main" id="{6A7222BE-A785-42E4-A32A-807C99052026}"/>
              </a:ext>
            </a:extLst>
          </p:cNvPr>
          <p:cNvGrpSpPr/>
          <p:nvPr/>
        </p:nvGrpSpPr>
        <p:grpSpPr>
          <a:xfrm>
            <a:off x="457200" y="228600"/>
            <a:ext cx="7964280" cy="973312"/>
            <a:chOff x="570120" y="550688"/>
            <a:chExt cx="7065812" cy="932277"/>
          </a:xfrm>
        </p:grpSpPr>
        <p:pic>
          <p:nvPicPr>
            <p:cNvPr id="7" name="Picture 6" descr="Institute of Technology.png">
              <a:extLst>
                <a:ext uri="{FF2B5EF4-FFF2-40B4-BE49-F238E27FC236}">
                  <a16:creationId xmlns:a16="http://schemas.microsoft.com/office/drawing/2014/main" id="{A34BD3AA-2522-49E3-8F4B-13F2C665FF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8" name="Straight Connector 7">
              <a:extLst>
                <a:ext uri="{FF2B5EF4-FFF2-40B4-BE49-F238E27FC236}">
                  <a16:creationId xmlns:a16="http://schemas.microsoft.com/office/drawing/2014/main" id="{ABE98AB4-DA0B-4A11-8F8D-62637035D40E}"/>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B06A086-9DCC-4F25-9C48-0ECBA467D7AD}"/>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10" name="Straight Connector 9">
              <a:extLst>
                <a:ext uri="{FF2B5EF4-FFF2-40B4-BE49-F238E27FC236}">
                  <a16:creationId xmlns:a16="http://schemas.microsoft.com/office/drawing/2014/main" id="{35A5F8C0-24E4-40CD-A6E7-96E02E3A1317}"/>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849CC5E-9EB4-4EA3-9D1B-9F7EB78E5CB8}"/>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FFB72C7E-D735-4DC8-848E-789F341029D8}"/>
              </a:ext>
            </a:extLst>
          </p:cNvPr>
          <p:cNvSpPr>
            <a:spLocks noGrp="1"/>
          </p:cNvSpPr>
          <p:nvPr>
            <p:ph type="sldNum" sz="quarter" idx="12"/>
          </p:nvPr>
        </p:nvSpPr>
        <p:spPr/>
        <p:txBody>
          <a:bodyPr/>
          <a:lstStyle/>
          <a:p>
            <a:fld id="{AFD2D2AB-7A9D-49A8-B3B9-8E5769105E2E}" type="slidenum">
              <a:rPr lang="en-US" smtClean="0"/>
              <a:pPr/>
              <a:t>47</a:t>
            </a:fld>
            <a:endParaRPr lang="en-US"/>
          </a:p>
        </p:txBody>
      </p:sp>
    </p:spTree>
    <p:extLst>
      <p:ext uri="{BB962C8B-B14F-4D97-AF65-F5344CB8AC3E}">
        <p14:creationId xmlns:p14="http://schemas.microsoft.com/office/powerpoint/2010/main" val="1878390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880" y="1371600"/>
            <a:ext cx="8458200" cy="4914306"/>
          </a:xfrm>
        </p:spPr>
        <p:txBody>
          <a:bodyPr>
            <a:normAutofit fontScale="77500" lnSpcReduction="20000"/>
          </a:bodyPr>
          <a:lstStyle/>
          <a:p>
            <a:pPr marL="0" indent="0">
              <a:buNone/>
            </a:pPr>
            <a:r>
              <a:rPr lang="en-US" sz="4100" b="1" u="sng" dirty="0">
                <a:latin typeface="Times New Roman" panose="02020603050405020304" pitchFamily="18" charset="0"/>
                <a:cs typeface="Times New Roman" panose="02020603050405020304" pitchFamily="18" charset="0"/>
              </a:rPr>
              <a:t>Other uses of smart materials:</a:t>
            </a:r>
          </a:p>
          <a:p>
            <a:pPr marL="0" indent="0">
              <a:buNone/>
            </a:pPr>
            <a:endParaRPr lang="en-US" sz="4100" b="1"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t>	</a:t>
            </a:r>
            <a:r>
              <a:rPr lang="en-US" sz="3400" dirty="0">
                <a:latin typeface="Times New Roman" panose="02020603050405020304" pitchFamily="18" charset="0"/>
                <a:cs typeface="Times New Roman" panose="02020603050405020304" pitchFamily="18" charset="0"/>
              </a:rPr>
              <a:t>Smart materials have applications in the design of 	smart buildings. Smart materials are used for 	vibration control, noise mitigation, safety and 	performance. </a:t>
            </a:r>
          </a:p>
          <a:p>
            <a:pPr algn="just">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	 In construction of smart buildings, for 	environmental control, structural health 	monitoring.</a:t>
            </a:r>
          </a:p>
          <a:p>
            <a:pPr algn="just">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  	In smart building, it used to transform efficiency, 	comfort, and safety for people and assets.</a:t>
            </a:r>
          </a:p>
          <a:p>
            <a:pPr algn="just">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	 Smart materials reduce the effects of earthquakes. </a:t>
            </a:r>
          </a:p>
          <a:p>
            <a:pPr algn="just">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 	In marine and rail transport applications for strain 	monitoring using embedded fiber optic sensors. </a:t>
            </a:r>
          </a:p>
        </p:txBody>
      </p:sp>
      <p:grpSp>
        <p:nvGrpSpPr>
          <p:cNvPr id="5" name="Group 4">
            <a:extLst>
              <a:ext uri="{FF2B5EF4-FFF2-40B4-BE49-F238E27FC236}">
                <a16:creationId xmlns:a16="http://schemas.microsoft.com/office/drawing/2014/main" id="{35122901-9DF9-450A-BFBA-B1E7D799B35B}"/>
              </a:ext>
            </a:extLst>
          </p:cNvPr>
          <p:cNvGrpSpPr/>
          <p:nvPr/>
        </p:nvGrpSpPr>
        <p:grpSpPr>
          <a:xfrm>
            <a:off x="457200" y="228600"/>
            <a:ext cx="7964280" cy="973312"/>
            <a:chOff x="570120" y="550688"/>
            <a:chExt cx="7065812" cy="932277"/>
          </a:xfrm>
        </p:grpSpPr>
        <p:pic>
          <p:nvPicPr>
            <p:cNvPr id="6" name="Picture 5" descr="Institute of Technology.png">
              <a:extLst>
                <a:ext uri="{FF2B5EF4-FFF2-40B4-BE49-F238E27FC236}">
                  <a16:creationId xmlns:a16="http://schemas.microsoft.com/office/drawing/2014/main" id="{789A2F77-108D-442F-AA77-404C0F8D00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a:extLst>
                <a:ext uri="{FF2B5EF4-FFF2-40B4-BE49-F238E27FC236}">
                  <a16:creationId xmlns:a16="http://schemas.microsoft.com/office/drawing/2014/main" id="{D5E2439F-E0C3-442E-BBBE-B9BE937B73FF}"/>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AE0B686-D1B2-40E4-94A1-5E7485BFA447}"/>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a:extLst>
                <a:ext uri="{FF2B5EF4-FFF2-40B4-BE49-F238E27FC236}">
                  <a16:creationId xmlns:a16="http://schemas.microsoft.com/office/drawing/2014/main" id="{CF608AF3-EAEE-4264-9910-8C39570DBF94}"/>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65F6BC9-9E59-4989-9BDE-52DCD4959F3A}"/>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72047959-B62E-418B-8D20-AE1FCD829CC3}"/>
              </a:ext>
            </a:extLst>
          </p:cNvPr>
          <p:cNvSpPr>
            <a:spLocks noGrp="1"/>
          </p:cNvSpPr>
          <p:nvPr>
            <p:ph type="sldNum" sz="quarter" idx="12"/>
          </p:nvPr>
        </p:nvSpPr>
        <p:spPr/>
        <p:txBody>
          <a:bodyPr/>
          <a:lstStyle/>
          <a:p>
            <a:fld id="{AFD2D2AB-7A9D-49A8-B3B9-8E5769105E2E}" type="slidenum">
              <a:rPr lang="en-US" smtClean="0"/>
              <a:pPr/>
              <a:t>48</a:t>
            </a:fld>
            <a:endParaRPr lang="en-US"/>
          </a:p>
        </p:txBody>
      </p:sp>
    </p:spTree>
    <p:extLst>
      <p:ext uri="{BB962C8B-B14F-4D97-AF65-F5344CB8AC3E}">
        <p14:creationId xmlns:p14="http://schemas.microsoft.com/office/powerpoint/2010/main" val="3831642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229600" cy="4525963"/>
          </a:xfrm>
        </p:spPr>
        <p:txBody>
          <a:bodyPr>
            <a:normAutofit fontScale="62500" lnSpcReduction="20000"/>
          </a:bodyPr>
          <a:lstStyle/>
          <a:p>
            <a:pPr algn="just">
              <a:buFont typeface="Wingdings" panose="05000000000000000000" pitchFamily="2" charset="2"/>
              <a:buChar char="Ø"/>
            </a:pPr>
            <a:r>
              <a:rPr lang="en-US" sz="3700" dirty="0">
                <a:latin typeface="Times New Roman" panose="02020603050405020304" pitchFamily="18" charset="0"/>
                <a:cs typeface="Times New Roman" panose="02020603050405020304" pitchFamily="18" charset="0"/>
              </a:rPr>
              <a:t>	The use of smart materials permits the construction of smart 	bridges especially cable stayed bridge with a wider span to 	avoid the increased susceptibility to vibrations caused by 	ambient factors such as wind, rain or traffic. Hence, the 	structure required less maintenance and the response of the 	structure can be monitored. </a:t>
            </a:r>
          </a:p>
          <a:p>
            <a:pPr algn="just">
              <a:buFont typeface="Wingdings" panose="05000000000000000000" pitchFamily="2" charset="2"/>
              <a:buChar char="Ø"/>
            </a:pPr>
            <a:r>
              <a:rPr lang="en-US" sz="3700" dirty="0">
                <a:latin typeface="Times New Roman" panose="02020603050405020304" pitchFamily="18" charset="0"/>
                <a:cs typeface="Times New Roman" panose="02020603050405020304" pitchFamily="18" charset="0"/>
              </a:rPr>
              <a:t> 	They are used to monitor the civil engineering structures to 	evaluate their durability. </a:t>
            </a:r>
          </a:p>
          <a:p>
            <a:pPr algn="just">
              <a:buFont typeface="Wingdings" panose="05000000000000000000" pitchFamily="2" charset="2"/>
              <a:buChar char="Ø"/>
            </a:pPr>
            <a:r>
              <a:rPr lang="en-US" sz="3700" dirty="0">
                <a:latin typeface="Times New Roman" panose="02020603050405020304" pitchFamily="18" charset="0"/>
                <a:cs typeface="Times New Roman" panose="02020603050405020304" pitchFamily="18" charset="0"/>
              </a:rPr>
              <a:t> 	Smart materials in structures used to monitor the integrity of 	bridges, dams, offshore oil-drilling towers where fiber-optic 	sensors embedded in the structures are utilized to identify  	the trouble areas. </a:t>
            </a:r>
          </a:p>
          <a:p>
            <a:pPr algn="just">
              <a:buFont typeface="Wingdings" panose="05000000000000000000" pitchFamily="2" charset="2"/>
              <a:buChar char="Ø"/>
            </a:pPr>
            <a:r>
              <a:rPr lang="en-US" sz="3700" dirty="0">
                <a:latin typeface="Times New Roman" panose="02020603050405020304" pitchFamily="18" charset="0"/>
                <a:cs typeface="Times New Roman" panose="02020603050405020304" pitchFamily="18" charset="0"/>
              </a:rPr>
              <a:t> 	They can be used to rehabilitate the cracking of concrete 	when super elasticity smart material is used as the 	reinforcement 	bar.</a:t>
            </a:r>
            <a:endParaRPr lang="en-IN" sz="3700" dirty="0">
              <a:latin typeface="Times New Roman" panose="02020603050405020304" pitchFamily="18" charset="0"/>
              <a:cs typeface="Times New Roman" panose="02020603050405020304" pitchFamily="18" charset="0"/>
            </a:endParaRPr>
          </a:p>
          <a:p>
            <a:endParaRPr lang="en-IN" dirty="0"/>
          </a:p>
        </p:txBody>
      </p:sp>
      <p:grpSp>
        <p:nvGrpSpPr>
          <p:cNvPr id="5" name="Group 4">
            <a:extLst>
              <a:ext uri="{FF2B5EF4-FFF2-40B4-BE49-F238E27FC236}">
                <a16:creationId xmlns:a16="http://schemas.microsoft.com/office/drawing/2014/main" id="{80DE5C60-2523-4662-B499-A140DD1C6052}"/>
              </a:ext>
            </a:extLst>
          </p:cNvPr>
          <p:cNvGrpSpPr/>
          <p:nvPr/>
        </p:nvGrpSpPr>
        <p:grpSpPr>
          <a:xfrm>
            <a:off x="457200" y="228600"/>
            <a:ext cx="7964280" cy="973312"/>
            <a:chOff x="570120" y="550688"/>
            <a:chExt cx="7065812" cy="932277"/>
          </a:xfrm>
        </p:grpSpPr>
        <p:pic>
          <p:nvPicPr>
            <p:cNvPr id="6" name="Picture 5" descr="Institute of Technology.png">
              <a:extLst>
                <a:ext uri="{FF2B5EF4-FFF2-40B4-BE49-F238E27FC236}">
                  <a16:creationId xmlns:a16="http://schemas.microsoft.com/office/drawing/2014/main" id="{C2FAB3AD-7390-4489-AB89-2AC3EA29B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a:extLst>
                <a:ext uri="{FF2B5EF4-FFF2-40B4-BE49-F238E27FC236}">
                  <a16:creationId xmlns:a16="http://schemas.microsoft.com/office/drawing/2014/main" id="{4DF2CD17-03E1-48A8-A89A-682E47321B2F}"/>
                </a:ext>
              </a:extLst>
            </p:cNvPr>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F873FF5-5FAA-453F-83B3-34F49F32FFBC}"/>
                </a:ext>
              </a:extLst>
            </p:cNvPr>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a:extLst>
                <a:ext uri="{FF2B5EF4-FFF2-40B4-BE49-F238E27FC236}">
                  <a16:creationId xmlns:a16="http://schemas.microsoft.com/office/drawing/2014/main" id="{9C5ADB03-109F-4BF7-915F-234434163A4E}"/>
                </a:ext>
              </a:extLst>
            </p:cNvPr>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BBAB710-4CA4-4298-9FCB-6C7C03BAD335}"/>
                </a:ext>
              </a:extLst>
            </p:cNvPr>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2" name="Slide Number Placeholder 1">
            <a:extLst>
              <a:ext uri="{FF2B5EF4-FFF2-40B4-BE49-F238E27FC236}">
                <a16:creationId xmlns:a16="http://schemas.microsoft.com/office/drawing/2014/main" id="{4CE58425-D917-4BAE-B3E4-41A42D09D6DE}"/>
              </a:ext>
            </a:extLst>
          </p:cNvPr>
          <p:cNvSpPr>
            <a:spLocks noGrp="1"/>
          </p:cNvSpPr>
          <p:nvPr>
            <p:ph type="sldNum" sz="quarter" idx="12"/>
          </p:nvPr>
        </p:nvSpPr>
        <p:spPr/>
        <p:txBody>
          <a:bodyPr/>
          <a:lstStyle/>
          <a:p>
            <a:fld id="{AFD2D2AB-7A9D-49A8-B3B9-8E5769105E2E}" type="slidenum">
              <a:rPr lang="en-US" smtClean="0"/>
              <a:pPr/>
              <a:t>49</a:t>
            </a:fld>
            <a:endParaRPr lang="en-US"/>
          </a:p>
        </p:txBody>
      </p:sp>
    </p:spTree>
    <p:extLst>
      <p:ext uri="{BB962C8B-B14F-4D97-AF65-F5344CB8AC3E}">
        <p14:creationId xmlns:p14="http://schemas.microsoft.com/office/powerpoint/2010/main" val="87563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1295400"/>
            <a:ext cx="7772400" cy="1362075"/>
          </a:xfrm>
        </p:spPr>
        <p:txBody>
          <a:bodyPr>
            <a:normAutofit/>
          </a:bodyPr>
          <a:lstStyle/>
          <a:p>
            <a:r>
              <a:rPr lang="en-US" u="sng" cap="none" dirty="0">
                <a:latin typeface="Times New Roman" pitchFamily="18" charset="0"/>
                <a:ea typeface="Calibri" pitchFamily="34" charset="0"/>
                <a:cs typeface="Times New Roman" pitchFamily="18" charset="0"/>
              </a:rPr>
              <a:t>Martian concrete</a:t>
            </a:r>
            <a:endParaRPr lang="en-US" u="sng" dirty="0"/>
          </a:p>
        </p:txBody>
      </p:sp>
      <p:sp>
        <p:nvSpPr>
          <p:cNvPr id="3" name="Content Placeholder 2"/>
          <p:cNvSpPr>
            <a:spLocks noGrp="1"/>
          </p:cNvSpPr>
          <p:nvPr>
            <p:ph type="body" idx="1"/>
          </p:nvPr>
        </p:nvSpPr>
        <p:spPr/>
        <p:txBody>
          <a:bodyPr/>
          <a:lstStyle/>
          <a:p>
            <a:endParaRPr lang="en-US" dirty="0"/>
          </a:p>
          <a:p>
            <a:endParaRPr lang="en-US" dirty="0"/>
          </a:p>
          <a:p>
            <a:endParaRPr lang="en-US" dirty="0"/>
          </a:p>
        </p:txBody>
      </p:sp>
      <p:grpSp>
        <p:nvGrpSpPr>
          <p:cNvPr id="2" name="Group 4"/>
          <p:cNvGrpSpPr/>
          <p:nvPr/>
        </p:nvGrpSpPr>
        <p:grpSpPr>
          <a:xfrm>
            <a:off x="626373" y="207788"/>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4" name="Slide Number Placeholder 13"/>
          <p:cNvSpPr>
            <a:spLocks noGrp="1"/>
          </p:cNvSpPr>
          <p:nvPr>
            <p:ph type="sldNum" sz="quarter" idx="12"/>
          </p:nvPr>
        </p:nvSpPr>
        <p:spPr/>
        <p:txBody>
          <a:bodyPr/>
          <a:lstStyle/>
          <a:p>
            <a:fld id="{AFD2D2AB-7A9D-49A8-B3B9-8E5769105E2E}" type="slidenum">
              <a:rPr lang="en-US" smtClean="0"/>
              <a:pPr/>
              <a:t>5</a:t>
            </a:fld>
            <a:endParaRPr lang="en-US"/>
          </a:p>
        </p:txBody>
      </p:sp>
      <p:sp>
        <p:nvSpPr>
          <p:cNvPr id="13313" name="Rectangle 1"/>
          <p:cNvSpPr>
            <a:spLocks noChangeArrowheads="1"/>
          </p:cNvSpPr>
          <p:nvPr/>
        </p:nvSpPr>
        <p:spPr bwMode="auto">
          <a:xfrm rot="10800000" flipV="1">
            <a:off x="0" y="2362200"/>
            <a:ext cx="9144000" cy="1200329"/>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Researchers at north western University have developed concrete that can be made from materials available at Mars. In order to make Martian concrete </a:t>
            </a:r>
            <a:r>
              <a:rPr kumimoji="0" lang="en-US" sz="2000" b="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sulphur</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is heated to 240degree Celsius which melts it into liquid.</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6" name="Picture 15"/>
          <p:cNvPicPr/>
          <p:nvPr/>
        </p:nvPicPr>
        <p:blipFill>
          <a:blip r:embed="rId4" cstate="print"/>
          <a:srcRect/>
          <a:stretch>
            <a:fillRect/>
          </a:stretch>
        </p:blipFill>
        <p:spPr bwMode="auto">
          <a:xfrm>
            <a:off x="4362351" y="1262966"/>
            <a:ext cx="1788583" cy="1086233"/>
          </a:xfrm>
          <a:prstGeom prst="rect">
            <a:avLst/>
          </a:prstGeom>
          <a:noFill/>
          <a:ln w="9525">
            <a:noFill/>
            <a:miter lim="800000"/>
            <a:headEnd/>
            <a:tailEnd/>
          </a:ln>
        </p:spPr>
      </p:pic>
      <p:sp>
        <p:nvSpPr>
          <p:cNvPr id="17" name="Rectangle 16"/>
          <p:cNvSpPr/>
          <p:nvPr/>
        </p:nvSpPr>
        <p:spPr>
          <a:xfrm>
            <a:off x="0" y="3352800"/>
            <a:ext cx="7467600" cy="707886"/>
          </a:xfrm>
          <a:prstGeom prst="rect">
            <a:avLst/>
          </a:prstGeom>
        </p:spPr>
        <p:txBody>
          <a:bodyPr wrap="square">
            <a:spAutoFit/>
          </a:bodyPr>
          <a:lstStyle/>
          <a:p>
            <a:r>
              <a:rPr lang="en-US" sz="4000" b="1" u="sng" dirty="0">
                <a:latin typeface="Times New Roman" pitchFamily="18" charset="0"/>
                <a:ea typeface="Calibri" pitchFamily="34" charset="0"/>
                <a:cs typeface="Times New Roman" pitchFamily="18" charset="0"/>
              </a:rPr>
              <a:t>Light-generating cement</a:t>
            </a:r>
            <a:r>
              <a:rPr lang="en-US" dirty="0"/>
              <a:t>:</a:t>
            </a:r>
          </a:p>
        </p:txBody>
      </p:sp>
      <p:sp>
        <p:nvSpPr>
          <p:cNvPr id="18" name="Rectangle 17"/>
          <p:cNvSpPr/>
          <p:nvPr/>
        </p:nvSpPr>
        <p:spPr>
          <a:xfrm>
            <a:off x="0" y="4919008"/>
            <a:ext cx="9144000" cy="1938992"/>
          </a:xfrm>
          <a:prstGeom prst="rect">
            <a:avLst/>
          </a:prstGeom>
        </p:spPr>
        <p:txBody>
          <a:bodyPr wrap="square">
            <a:spAutoFit/>
          </a:bodyPr>
          <a:lstStyle/>
          <a:p>
            <a:pPr lvl="0" algn="just"/>
            <a:r>
              <a:rPr lang="en-US" sz="2000" dirty="0">
                <a:latin typeface="Times New Roman" pitchFamily="18" charset="0"/>
                <a:cs typeface="Times New Roman" pitchFamily="18" charset="0"/>
              </a:rPr>
              <a:t>Dr Jose Carlos Rubio Avalos from UMSNH of Morelia has developed cement that has the ability to absorb and radiate light and has immense application as cement can be developed at room temperature. The science behind it: Through the process of </a:t>
            </a:r>
            <a:r>
              <a:rPr lang="en-US" sz="2000" u="sng" dirty="0" err="1">
                <a:latin typeface="Times New Roman" pitchFamily="18" charset="0"/>
                <a:cs typeface="Times New Roman" pitchFamily="18" charset="0"/>
                <a:hlinkClick r:id="rId5"/>
              </a:rPr>
              <a:t>polycondensation</a:t>
            </a:r>
            <a:r>
              <a:rPr lang="en-US" sz="2000" dirty="0">
                <a:latin typeface="Times New Roman" pitchFamily="18" charset="0"/>
                <a:cs typeface="Times New Roman" pitchFamily="18" charset="0"/>
              </a:rPr>
              <a:t> of raw materials such as river sand, industrial waste, silica, water, and alkali. The process is done at room temperature which is why the energy usage is low</a:t>
            </a:r>
            <a:r>
              <a:rPr lang="en-US" dirty="0">
                <a:latin typeface="Times New Roman" pitchFamily="18" charset="0"/>
                <a:cs typeface="Times New Roman" pitchFamily="18" charset="0"/>
              </a:rPr>
              <a:t>.</a:t>
            </a:r>
          </a:p>
        </p:txBody>
      </p:sp>
      <p:pic>
        <p:nvPicPr>
          <p:cNvPr id="19" name="Picture 18"/>
          <p:cNvPicPr/>
          <p:nvPr/>
        </p:nvPicPr>
        <p:blipFill>
          <a:blip r:embed="rId6"/>
          <a:srcRect/>
          <a:stretch>
            <a:fillRect/>
          </a:stretch>
        </p:blipFill>
        <p:spPr bwMode="auto">
          <a:xfrm>
            <a:off x="5562600" y="3124200"/>
            <a:ext cx="3581400" cy="182721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p:nvPr/>
        </p:nvPicPr>
        <p:blipFill>
          <a:blip r:embed="rId3"/>
          <a:srcRect/>
          <a:stretch>
            <a:fillRect/>
          </a:stretch>
        </p:blipFill>
        <p:spPr bwMode="auto">
          <a:xfrm>
            <a:off x="6324600" y="1524000"/>
            <a:ext cx="2819400" cy="2438399"/>
          </a:xfrm>
          <a:prstGeom prst="rect">
            <a:avLst/>
          </a:prstGeom>
          <a:noFill/>
          <a:ln w="9525">
            <a:noFill/>
            <a:miter lim="800000"/>
            <a:headEnd/>
            <a:tailEnd/>
          </a:ln>
        </p:spPr>
      </p:pic>
      <p:sp>
        <p:nvSpPr>
          <p:cNvPr id="12" name="Title 11"/>
          <p:cNvSpPr>
            <a:spLocks noGrp="1"/>
          </p:cNvSpPr>
          <p:nvPr>
            <p:ph type="title"/>
          </p:nvPr>
        </p:nvSpPr>
        <p:spPr>
          <a:xfrm>
            <a:off x="0" y="1371600"/>
            <a:ext cx="7772400" cy="981075"/>
          </a:xfrm>
        </p:spPr>
        <p:txBody>
          <a:bodyPr>
            <a:normAutofit/>
          </a:bodyPr>
          <a:lstStyle/>
          <a:p>
            <a:pPr lvl="0"/>
            <a:r>
              <a:rPr lang="en-US" sz="3200" dirty="0">
                <a:latin typeface="Times New Roman" panose="02020603050405020304" pitchFamily="18" charset="0"/>
                <a:cs typeface="Times New Roman" panose="02020603050405020304" pitchFamily="18" charset="0"/>
              </a:rPr>
              <a:t>The CABKOMA strand rod</a:t>
            </a:r>
          </a:p>
        </p:txBody>
      </p:sp>
      <p:sp>
        <p:nvSpPr>
          <p:cNvPr id="3" name="Content Placeholder 2"/>
          <p:cNvSpPr>
            <a:spLocks noGrp="1"/>
          </p:cNvSpPr>
          <p:nvPr>
            <p:ph type="body" idx="1"/>
          </p:nvPr>
        </p:nvSpPr>
        <p:spPr>
          <a:xfrm>
            <a:off x="0" y="3382276"/>
            <a:ext cx="7427913" cy="1130300"/>
          </a:xfrm>
        </p:spPr>
        <p:txBody>
          <a:bodyPr>
            <a:normAutofit fontScale="92500" lnSpcReduction="20000"/>
          </a:bodyPr>
          <a:lstStyle/>
          <a:p>
            <a:pPr algn="just"/>
            <a:r>
              <a:rPr lang="en-US" sz="2200" dirty="0">
                <a:solidFill>
                  <a:schemeClr val="tx1"/>
                </a:solidFill>
                <a:latin typeface="Times New Roman" pitchFamily="18" charset="0"/>
                <a:cs typeface="Times New Roman" pitchFamily="18" charset="0"/>
              </a:rPr>
              <a:t>The Komatsu </a:t>
            </a:r>
            <a:r>
              <a:rPr lang="en-US" sz="2200" dirty="0" err="1">
                <a:solidFill>
                  <a:schemeClr val="tx1"/>
                </a:solidFill>
                <a:latin typeface="Times New Roman" pitchFamily="18" charset="0"/>
                <a:cs typeface="Times New Roman" pitchFamily="18" charset="0"/>
              </a:rPr>
              <a:t>Seiten</a:t>
            </a:r>
            <a:r>
              <a:rPr lang="en-US" sz="2200" dirty="0">
                <a:solidFill>
                  <a:schemeClr val="tx1"/>
                </a:solidFill>
                <a:latin typeface="Times New Roman" pitchFamily="18" charset="0"/>
                <a:cs typeface="Times New Roman" pitchFamily="18" charset="0"/>
              </a:rPr>
              <a:t> fabric Laboratory based in Japan has created a new material called CARBKOMA Strand that is </a:t>
            </a:r>
            <a:r>
              <a:rPr lang="en-US" sz="2200" dirty="0" err="1">
                <a:solidFill>
                  <a:schemeClr val="tx1"/>
                </a:solidFill>
                <a:latin typeface="Times New Roman" pitchFamily="18" charset="0"/>
                <a:cs typeface="Times New Roman" pitchFamily="18" charset="0"/>
              </a:rPr>
              <a:t>therrmo</a:t>
            </a:r>
            <a:r>
              <a:rPr lang="en-US" sz="2200" dirty="0">
                <a:solidFill>
                  <a:schemeClr val="tx1"/>
                </a:solidFill>
                <a:latin typeface="Times New Roman" pitchFamily="18" charset="0"/>
                <a:cs typeface="Times New Roman" pitchFamily="18" charset="0"/>
              </a:rPr>
              <a:t> plastic carbon fiber composite that is lightest seismic reinforcement weighing 12kg for a length of 160 m which is 5 times lighter than metal rod.</a:t>
            </a:r>
          </a:p>
          <a:p>
            <a:endParaRPr lang="en-US" dirty="0"/>
          </a:p>
          <a:p>
            <a:endParaRPr lang="en-US" dirty="0"/>
          </a:p>
          <a:p>
            <a:endParaRPr lang="en-US" sz="4300" b="1" cap="all" dirty="0">
              <a:solidFill>
                <a:schemeClr val="tx1"/>
              </a:solidFill>
              <a:latin typeface="+mj-lt"/>
              <a:ea typeface="+mj-ea"/>
              <a:cs typeface="+mj-cs"/>
            </a:endParaRPr>
          </a:p>
        </p:txBody>
      </p:sp>
      <p:grpSp>
        <p:nvGrpSpPr>
          <p:cNvPr id="2" name="Group 4"/>
          <p:cNvGrpSpPr/>
          <p:nvPr/>
        </p:nvGrpSpPr>
        <p:grpSpPr>
          <a:xfrm>
            <a:off x="589860" y="169688"/>
            <a:ext cx="7964280" cy="973312"/>
            <a:chOff x="570120" y="550688"/>
            <a:chExt cx="7065812" cy="932277"/>
          </a:xfrm>
        </p:grpSpPr>
        <p:pic>
          <p:nvPicPr>
            <p:cNvPr id="6" name="Picture 5" descr="Institute of Technolog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4" name="Slide Number Placeholder 13"/>
          <p:cNvSpPr>
            <a:spLocks noGrp="1"/>
          </p:cNvSpPr>
          <p:nvPr>
            <p:ph type="sldNum" sz="quarter" idx="12"/>
          </p:nvPr>
        </p:nvSpPr>
        <p:spPr/>
        <p:txBody>
          <a:bodyPr/>
          <a:lstStyle/>
          <a:p>
            <a:fld id="{AFD2D2AB-7A9D-49A8-B3B9-8E5769105E2E}" type="slidenum">
              <a:rPr lang="en-US" smtClean="0"/>
              <a:pPr/>
              <a:t>6</a:t>
            </a:fld>
            <a:endParaRPr lang="en-US"/>
          </a:p>
        </p:txBody>
      </p:sp>
      <p:sp>
        <p:nvSpPr>
          <p:cNvPr id="45058" name="Rectangle 2"/>
          <p:cNvSpPr>
            <a:spLocks noChangeArrowheads="1"/>
          </p:cNvSpPr>
          <p:nvPr/>
        </p:nvSpPr>
        <p:spPr bwMode="auto">
          <a:xfrm>
            <a:off x="0" y="3962400"/>
            <a:ext cx="8304068" cy="615553"/>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lvl="0" eaLnBrk="0" fontAlgn="base" hangingPunct="0">
              <a:spcBef>
                <a:spcPct val="0"/>
              </a:spcBef>
              <a:spcAft>
                <a:spcPct val="0"/>
              </a:spcAft>
            </a:pPr>
            <a:r>
              <a:rPr lang="en-US" sz="4000" b="1" cap="all" dirty="0">
                <a:latin typeface="+mj-lt"/>
                <a:ea typeface="+mj-ea"/>
                <a:cs typeface="+mj-cs"/>
              </a:rPr>
              <a:t>Biologically produced furniture</a:t>
            </a:r>
          </a:p>
        </p:txBody>
      </p:sp>
      <p:pic>
        <p:nvPicPr>
          <p:cNvPr id="18" name="Picture 17"/>
          <p:cNvPicPr/>
          <p:nvPr/>
        </p:nvPicPr>
        <p:blipFill>
          <a:blip r:embed="rId5"/>
          <a:srcRect/>
          <a:stretch>
            <a:fillRect/>
          </a:stretch>
        </p:blipFill>
        <p:spPr bwMode="auto">
          <a:xfrm>
            <a:off x="6388385" y="4724400"/>
            <a:ext cx="2755615" cy="1822450"/>
          </a:xfrm>
          <a:prstGeom prst="rect">
            <a:avLst/>
          </a:prstGeom>
          <a:noFill/>
          <a:ln w="9525">
            <a:noFill/>
            <a:miter lim="800000"/>
            <a:headEnd/>
            <a:tailEnd/>
          </a:ln>
        </p:spPr>
      </p:pic>
      <p:sp>
        <p:nvSpPr>
          <p:cNvPr id="45059" name="Rectangle 3"/>
          <p:cNvSpPr>
            <a:spLocks noChangeArrowheads="1"/>
          </p:cNvSpPr>
          <p:nvPr/>
        </p:nvSpPr>
        <p:spPr bwMode="auto">
          <a:xfrm>
            <a:off x="152400" y="4611231"/>
            <a:ext cx="6019800"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000" dirty="0">
                <a:latin typeface="Times New Roman" pitchFamily="18" charset="0"/>
                <a:cs typeface="Times New Roman" pitchFamily="18" charset="0"/>
              </a:rPr>
              <a:t>Bio plastic furniture are developed for kids furniture using low energy process. The furniture is made by a material called </a:t>
            </a:r>
            <a:r>
              <a:rPr lang="en-US" sz="2000" dirty="0" err="1">
                <a:latin typeface="Times New Roman" pitchFamily="18" charset="0"/>
                <a:cs typeface="Times New Roman" pitchFamily="18" charset="0"/>
                <a:hlinkClick r:id="rId6"/>
              </a:rPr>
              <a:t>Mycoform</a:t>
            </a:r>
            <a:r>
              <a:rPr lang="en-US" sz="2000" dirty="0">
                <a:latin typeface="Times New Roman" pitchFamily="18" charset="0"/>
                <a:cs typeface="Times New Roman" pitchFamily="18" charset="0"/>
              </a:rPr>
              <a:t>, which is made by combining wood chips, gypsum, and oat bran together with a fungus called </a:t>
            </a:r>
            <a:r>
              <a:rPr lang="en-US" sz="2000" dirty="0" err="1">
                <a:latin typeface="Times New Roman" pitchFamily="18" charset="0"/>
                <a:cs typeface="Times New Roman" pitchFamily="18" charset="0"/>
              </a:rPr>
              <a:t>Ganoderma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lucidum</a:t>
            </a:r>
            <a:r>
              <a:rPr lang="en-US" sz="2000" dirty="0">
                <a:latin typeface="Times New Roman" pitchFamily="18" charset="0"/>
                <a:cs typeface="Times New Roman" pitchFamily="18" charset="0"/>
              </a:rPr>
              <a:t>. This fungus is added as it has the ability to disintegrate waste products and leave a strong structural material.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1447800"/>
            <a:ext cx="7772400" cy="1362075"/>
          </a:xfrm>
        </p:spPr>
        <p:txBody>
          <a:bodyPr>
            <a:normAutofit/>
          </a:bodyPr>
          <a:lstStyle/>
          <a:p>
            <a:r>
              <a:rPr lang="en-US" cap="none" dirty="0">
                <a:latin typeface="Times New Roman" pitchFamily="18" charset="0"/>
                <a:ea typeface="Calibri" pitchFamily="34" charset="0"/>
                <a:cs typeface="Times New Roman" pitchFamily="18" charset="0"/>
              </a:rPr>
              <a:t>Cigarette butts to make bricks:</a:t>
            </a:r>
            <a:endParaRPr lang="en-US" dirty="0"/>
          </a:p>
        </p:txBody>
      </p:sp>
      <p:grpSp>
        <p:nvGrpSpPr>
          <p:cNvPr id="2" name="Group 4"/>
          <p:cNvGrpSpPr/>
          <p:nvPr/>
        </p:nvGrpSpPr>
        <p:grpSpPr>
          <a:xfrm>
            <a:off x="589860" y="216043"/>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4" name="Slide Number Placeholder 13"/>
          <p:cNvSpPr>
            <a:spLocks noGrp="1"/>
          </p:cNvSpPr>
          <p:nvPr>
            <p:ph type="sldNum" sz="quarter" idx="12"/>
          </p:nvPr>
        </p:nvSpPr>
        <p:spPr/>
        <p:txBody>
          <a:bodyPr/>
          <a:lstStyle/>
          <a:p>
            <a:fld id="{AFD2D2AB-7A9D-49A8-B3B9-8E5769105E2E}" type="slidenum">
              <a:rPr lang="en-US" smtClean="0"/>
              <a:pPr/>
              <a:t>7</a:t>
            </a:fld>
            <a:endParaRPr lang="en-US" dirty="0"/>
          </a:p>
        </p:txBody>
      </p:sp>
      <p:pic>
        <p:nvPicPr>
          <p:cNvPr id="13" name="Picture 12"/>
          <p:cNvPicPr/>
          <p:nvPr/>
        </p:nvPicPr>
        <p:blipFill>
          <a:blip r:embed="rId4"/>
          <a:srcRect/>
          <a:stretch>
            <a:fillRect/>
          </a:stretch>
        </p:blipFill>
        <p:spPr bwMode="auto">
          <a:xfrm>
            <a:off x="6934200" y="1295400"/>
            <a:ext cx="2209800" cy="1752600"/>
          </a:xfrm>
          <a:prstGeom prst="rect">
            <a:avLst/>
          </a:prstGeom>
          <a:noFill/>
          <a:ln w="9525">
            <a:noFill/>
            <a:miter lim="800000"/>
            <a:headEnd/>
            <a:tailEnd/>
          </a:ln>
        </p:spPr>
      </p:pic>
      <p:sp>
        <p:nvSpPr>
          <p:cNvPr id="43009" name="Rectangle 1"/>
          <p:cNvSpPr>
            <a:spLocks noChangeArrowheads="1"/>
          </p:cNvSpPr>
          <p:nvPr/>
        </p:nvSpPr>
        <p:spPr bwMode="auto">
          <a:xfrm>
            <a:off x="0" y="2057400"/>
            <a:ext cx="7543800" cy="249299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Elements such as arsenic, chromium, nickel enter the soil to have a harmful impact on the environment. About 6 million cigarettes are manufactured developing about 1.2 million tons of cigarette butt waste. In order to reduce the effect of cigarette butts on the environment researchers at RMIT have developed lighter and more energy efficient bricks. </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010" name="Rectangle 2"/>
          <p:cNvSpPr>
            <a:spLocks noChangeArrowheads="1"/>
          </p:cNvSpPr>
          <p:nvPr/>
        </p:nvSpPr>
        <p:spPr bwMode="auto">
          <a:xfrm>
            <a:off x="0" y="4114800"/>
            <a:ext cx="5410200" cy="892552"/>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4000" b="1" dirty="0">
                <a:latin typeface="Times New Roman" pitchFamily="18" charset="0"/>
                <a:ea typeface="Calibri" pitchFamily="34" charset="0"/>
                <a:cs typeface="Times New Roman" pitchFamily="18" charset="0"/>
              </a:rPr>
              <a:t>Self-healing concrete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7" name="Picture 16"/>
          <p:cNvPicPr/>
          <p:nvPr/>
        </p:nvPicPr>
        <p:blipFill>
          <a:blip r:embed="rId5"/>
          <a:srcRect/>
          <a:stretch>
            <a:fillRect/>
          </a:stretch>
        </p:blipFill>
        <p:spPr bwMode="auto">
          <a:xfrm>
            <a:off x="6400800" y="4191001"/>
            <a:ext cx="2743200" cy="2667000"/>
          </a:xfrm>
          <a:prstGeom prst="rect">
            <a:avLst/>
          </a:prstGeom>
          <a:noFill/>
          <a:ln w="9525">
            <a:noFill/>
            <a:miter lim="800000"/>
            <a:headEnd/>
            <a:tailEnd/>
          </a:ln>
        </p:spPr>
      </p:pic>
      <p:sp>
        <p:nvSpPr>
          <p:cNvPr id="18" name="Rectangle 17"/>
          <p:cNvSpPr/>
          <p:nvPr/>
        </p:nvSpPr>
        <p:spPr>
          <a:xfrm>
            <a:off x="0" y="4549676"/>
            <a:ext cx="6019800" cy="2308324"/>
          </a:xfrm>
          <a:prstGeom prst="rect">
            <a:avLst/>
          </a:prstGeom>
        </p:spPr>
        <p:txBody>
          <a:bodyPr wrap="square">
            <a:spAutoFit/>
          </a:bodyPr>
          <a:lstStyle/>
          <a:p>
            <a:pPr algn="just"/>
            <a:r>
              <a:rPr lang="en-US" sz="2400" dirty="0">
                <a:latin typeface="Times New Roman" pitchFamily="18" charset="0"/>
                <a:ea typeface="Calibri" pitchFamily="34" charset="0"/>
                <a:cs typeface="Times New Roman" pitchFamily="18" charset="0"/>
              </a:rPr>
              <a:t>Self healing concrete was developed by Dr </a:t>
            </a:r>
            <a:r>
              <a:rPr lang="en-US" sz="2400" dirty="0" err="1">
                <a:latin typeface="Times New Roman" pitchFamily="18" charset="0"/>
                <a:ea typeface="Calibri" pitchFamily="34" charset="0"/>
                <a:cs typeface="Times New Roman" pitchFamily="18" charset="0"/>
              </a:rPr>
              <a:t>Schlangen</a:t>
            </a:r>
            <a:r>
              <a:rPr lang="en-US" sz="2400" dirty="0">
                <a:latin typeface="Times New Roman" pitchFamily="18" charset="0"/>
                <a:ea typeface="Calibri" pitchFamily="34" charset="0"/>
                <a:cs typeface="Times New Roman" pitchFamily="18" charset="0"/>
              </a:rPr>
              <a:t> from Delft University by breaking material into two and putting the material together and heating the concrete in microwave oven, once the melted material cools down joins together.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p:nvPr/>
        </p:nvPicPr>
        <p:blipFill>
          <a:blip r:embed="rId3"/>
          <a:srcRect/>
          <a:stretch>
            <a:fillRect/>
          </a:stretch>
        </p:blipFill>
        <p:spPr bwMode="auto">
          <a:xfrm>
            <a:off x="6572250" y="5048729"/>
            <a:ext cx="2571750" cy="1809271"/>
          </a:xfrm>
          <a:prstGeom prst="rect">
            <a:avLst/>
          </a:prstGeom>
          <a:noFill/>
          <a:ln w="9525">
            <a:noFill/>
            <a:miter lim="800000"/>
            <a:headEnd/>
            <a:tailEnd/>
          </a:ln>
        </p:spPr>
      </p:pic>
      <p:pic>
        <p:nvPicPr>
          <p:cNvPr id="16" name="Picture 15"/>
          <p:cNvPicPr/>
          <p:nvPr/>
        </p:nvPicPr>
        <p:blipFill>
          <a:blip r:embed="rId4"/>
          <a:srcRect/>
          <a:stretch>
            <a:fillRect/>
          </a:stretch>
        </p:blipFill>
        <p:spPr bwMode="auto">
          <a:xfrm>
            <a:off x="6553200" y="1295400"/>
            <a:ext cx="2590800" cy="2743200"/>
          </a:xfrm>
          <a:prstGeom prst="rect">
            <a:avLst/>
          </a:prstGeom>
          <a:noFill/>
          <a:ln w="9525">
            <a:noFill/>
            <a:miter lim="800000"/>
            <a:headEnd/>
            <a:tailEnd/>
          </a:ln>
        </p:spPr>
      </p:pic>
      <p:sp>
        <p:nvSpPr>
          <p:cNvPr id="12" name="Title 11"/>
          <p:cNvSpPr>
            <a:spLocks noGrp="1"/>
          </p:cNvSpPr>
          <p:nvPr>
            <p:ph type="title"/>
          </p:nvPr>
        </p:nvSpPr>
        <p:spPr>
          <a:xfrm>
            <a:off x="0" y="1219201"/>
            <a:ext cx="5943600" cy="533399"/>
          </a:xfrm>
        </p:spPr>
        <p:txBody>
          <a:bodyPr>
            <a:normAutofit fontScale="90000"/>
          </a:bodyPr>
          <a:lstStyle/>
          <a:p>
            <a:pPr lvl="0"/>
            <a:r>
              <a:rPr lang="en-US" dirty="0"/>
              <a:t>Floating piers</a:t>
            </a:r>
          </a:p>
        </p:txBody>
      </p:sp>
      <p:grpSp>
        <p:nvGrpSpPr>
          <p:cNvPr id="2" name="Group 4"/>
          <p:cNvGrpSpPr/>
          <p:nvPr/>
        </p:nvGrpSpPr>
        <p:grpSpPr>
          <a:xfrm>
            <a:off x="685800" y="228600"/>
            <a:ext cx="7964280" cy="973312"/>
            <a:chOff x="570120" y="550688"/>
            <a:chExt cx="7065812" cy="932277"/>
          </a:xfrm>
        </p:grpSpPr>
        <p:pic>
          <p:nvPicPr>
            <p:cNvPr id="6" name="Picture 5" descr="Institute of Technolog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sp>
        <p:nvSpPr>
          <p:cNvPr id="14" name="Slide Number Placeholder 13"/>
          <p:cNvSpPr>
            <a:spLocks noGrp="1"/>
          </p:cNvSpPr>
          <p:nvPr>
            <p:ph type="sldNum" sz="quarter" idx="12"/>
          </p:nvPr>
        </p:nvSpPr>
        <p:spPr/>
        <p:txBody>
          <a:bodyPr/>
          <a:lstStyle/>
          <a:p>
            <a:fld id="{AFD2D2AB-7A9D-49A8-B3B9-8E5769105E2E}" type="slidenum">
              <a:rPr lang="en-US" smtClean="0"/>
              <a:pPr/>
              <a:t>8</a:t>
            </a:fld>
            <a:endParaRPr lang="en-US" dirty="0"/>
          </a:p>
        </p:txBody>
      </p:sp>
      <p:sp>
        <p:nvSpPr>
          <p:cNvPr id="43009" name="Rectangle 1"/>
          <p:cNvSpPr>
            <a:spLocks noChangeArrowheads="1"/>
          </p:cNvSpPr>
          <p:nvPr/>
        </p:nvSpPr>
        <p:spPr bwMode="auto">
          <a:xfrm>
            <a:off x="0" y="1752600"/>
            <a:ext cx="6096000" cy="249299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algn="just"/>
            <a:r>
              <a:rPr lang="en-US" sz="2400" dirty="0">
                <a:latin typeface="Times New Roman" pitchFamily="18" charset="0"/>
                <a:cs typeface="Times New Roman" pitchFamily="18" charset="0"/>
              </a:rPr>
              <a:t>Floating piers are created by artists </a:t>
            </a:r>
            <a:r>
              <a:rPr lang="en-US" sz="2400" dirty="0" err="1">
                <a:latin typeface="Times New Roman" pitchFamily="18" charset="0"/>
                <a:cs typeface="Times New Roman" pitchFamily="18" charset="0"/>
              </a:rPr>
              <a:t>Christo</a:t>
            </a:r>
            <a:r>
              <a:rPr lang="en-US" sz="2400" dirty="0">
                <a:latin typeface="Times New Roman" pitchFamily="18" charset="0"/>
                <a:cs typeface="Times New Roman" pitchFamily="18" charset="0"/>
              </a:rPr>
              <a:t> and Jean- Claude over the water of Italy’s lake </a:t>
            </a:r>
            <a:r>
              <a:rPr lang="en-US" sz="2400" dirty="0" err="1">
                <a:latin typeface="Times New Roman" pitchFamily="18" charset="0"/>
                <a:cs typeface="Times New Roman" pitchFamily="18" charset="0"/>
              </a:rPr>
              <a:t>Iseo</a:t>
            </a:r>
            <a:r>
              <a:rPr lang="en-US" sz="2400" dirty="0">
                <a:latin typeface="Times New Roman" pitchFamily="18" charset="0"/>
                <a:cs typeface="Times New Roman" pitchFamily="18" charset="0"/>
              </a:rPr>
              <a:t>. It is about 3 kilometer long walk way with 100, 000 square meters of floating docking system made of polyethylene cubes of high density.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105" name="Rectangle 1"/>
          <p:cNvSpPr>
            <a:spLocks noChangeArrowheads="1"/>
          </p:cNvSpPr>
          <p:nvPr/>
        </p:nvSpPr>
        <p:spPr bwMode="auto">
          <a:xfrm>
            <a:off x="0" y="4038600"/>
            <a:ext cx="6928243" cy="892552"/>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4000" b="1" cap="all" dirty="0">
                <a:latin typeface="+mj-lt"/>
                <a:ea typeface="+mj-ea"/>
                <a:cs typeface="+mj-cs"/>
              </a:rPr>
              <a:t>Pollution Absorbing bricks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106" name="Rectangle 2"/>
          <p:cNvSpPr>
            <a:spLocks noChangeArrowheads="1"/>
          </p:cNvSpPr>
          <p:nvPr/>
        </p:nvSpPr>
        <p:spPr bwMode="auto">
          <a:xfrm>
            <a:off x="0" y="4572000"/>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400" dirty="0">
                <a:latin typeface="Times New Roman" pitchFamily="18" charset="0"/>
                <a:cs typeface="Times New Roman" pitchFamily="18" charset="0"/>
              </a:rPr>
              <a:t>Pollution absorbing bricks sucks in pollutants in air and releases filtered air consisting of two layer of façade system with specialist bricks on the outside and standard insulation on inside. From the wind tunnel tests conducted it is proven that the system can filter about 30% of fine particle pollutants and 100% of coarser particles such as dust.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85800" y="5029200"/>
            <a:ext cx="7772400" cy="1362075"/>
          </a:xfrm>
        </p:spPr>
        <p:txBody>
          <a:bodyPr>
            <a:normAutofit fontScale="90000"/>
          </a:bodyPr>
          <a:lstStyle/>
          <a:p>
            <a:r>
              <a:rPr lang="en-US" dirty="0"/>
              <a:t>Smart materials usage in Civil Engineering and their application</a:t>
            </a:r>
          </a:p>
        </p:txBody>
      </p:sp>
      <p:sp>
        <p:nvSpPr>
          <p:cNvPr id="3" name="Content Placeholder 2"/>
          <p:cNvSpPr>
            <a:spLocks noGrp="1"/>
          </p:cNvSpPr>
          <p:nvPr>
            <p:ph type="body" idx="1"/>
          </p:nvPr>
        </p:nvSpPr>
        <p:spPr/>
        <p:txBody>
          <a:bodyPr/>
          <a:lstStyle/>
          <a:p>
            <a:endParaRPr lang="en-US" dirty="0"/>
          </a:p>
          <a:p>
            <a:endParaRPr lang="en-US" dirty="0"/>
          </a:p>
          <a:p>
            <a:endParaRPr lang="en-US" dirty="0"/>
          </a:p>
        </p:txBody>
      </p:sp>
      <p:grpSp>
        <p:nvGrpSpPr>
          <p:cNvPr id="2" name="Group 4"/>
          <p:cNvGrpSpPr/>
          <p:nvPr/>
        </p:nvGrpSpPr>
        <p:grpSpPr>
          <a:xfrm>
            <a:off x="716280" y="238125"/>
            <a:ext cx="7964280" cy="973312"/>
            <a:chOff x="570120" y="550688"/>
            <a:chExt cx="7065812" cy="932277"/>
          </a:xfrm>
        </p:grpSpPr>
        <p:pic>
          <p:nvPicPr>
            <p:cNvPr id="6" name="Picture 5" descr="Institute of Techn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0" y="550688"/>
              <a:ext cx="3124685" cy="932277"/>
            </a:xfrm>
            <a:prstGeom prst="rect">
              <a:avLst/>
            </a:prstGeom>
          </p:spPr>
        </p:pic>
        <p:cxnSp>
          <p:nvCxnSpPr>
            <p:cNvPr id="7" name="Straight Connector 6"/>
            <p:cNvCxnSpPr/>
            <p:nvPr/>
          </p:nvCxnSpPr>
          <p:spPr>
            <a:xfrm>
              <a:off x="3807015"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42604" y="635022"/>
              <a:ext cx="2270773" cy="400110"/>
            </a:xfrm>
            <a:prstGeom prst="rect">
              <a:avLst/>
            </a:prstGeom>
            <a:noFill/>
          </p:spPr>
          <p:txBody>
            <a:bodyPr wrap="square" rtlCol="0">
              <a:spAutoFit/>
            </a:bodyPr>
            <a:lstStyle/>
            <a:p>
              <a:r>
                <a:rPr lang="en-US" sz="1000" dirty="0">
                  <a:latin typeface="Gotham Book"/>
                  <a:cs typeface="Gotham Book"/>
                </a:rPr>
                <a:t>DEPARTMENT OF</a:t>
              </a:r>
            </a:p>
            <a:p>
              <a:r>
                <a:rPr lang="en-US" sz="1000" dirty="0">
                  <a:latin typeface="Gotham Book"/>
                  <a:cs typeface="Gotham Book"/>
                </a:rPr>
                <a:t>CIVIL ENGINEERING</a:t>
              </a:r>
            </a:p>
          </p:txBody>
        </p:sp>
        <p:cxnSp>
          <p:nvCxnSpPr>
            <p:cNvPr id="9" name="Straight Connector 8"/>
            <p:cNvCxnSpPr/>
            <p:nvPr/>
          </p:nvCxnSpPr>
          <p:spPr>
            <a:xfrm>
              <a:off x="5231219" y="550688"/>
              <a:ext cx="0" cy="78505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31219" y="550688"/>
              <a:ext cx="2404713" cy="784830"/>
            </a:xfrm>
            <a:prstGeom prst="rect">
              <a:avLst/>
            </a:prstGeom>
            <a:noFill/>
          </p:spPr>
          <p:txBody>
            <a:bodyPr wrap="square" rtlCol="0">
              <a:spAutoFit/>
            </a:bodyPr>
            <a:lstStyle/>
            <a:p>
              <a:r>
                <a:rPr lang="en-US" sz="900" dirty="0"/>
                <a:t> </a:t>
              </a:r>
            </a:p>
            <a:p>
              <a:r>
                <a:rPr lang="en-US" sz="1200" dirty="0"/>
                <a:t>Course: Basics of Civil Engineering &amp; Mechanics</a:t>
              </a:r>
            </a:p>
            <a:p>
              <a:r>
                <a:rPr lang="en-US" sz="1200" dirty="0"/>
                <a:t>Credits: 3:0:0</a:t>
              </a:r>
            </a:p>
          </p:txBody>
        </p:sp>
      </p:grpSp>
      <p:pic>
        <p:nvPicPr>
          <p:cNvPr id="13" name="Picture 12" descr="Smart-Alloy-Materials-Working-Principle.jpg"/>
          <p:cNvPicPr>
            <a:picLocks noChangeAspect="1"/>
          </p:cNvPicPr>
          <p:nvPr/>
        </p:nvPicPr>
        <p:blipFill>
          <a:blip r:embed="rId4"/>
          <a:stretch>
            <a:fillRect/>
          </a:stretch>
        </p:blipFill>
        <p:spPr>
          <a:xfrm>
            <a:off x="1447800" y="1600200"/>
            <a:ext cx="6566170" cy="3429000"/>
          </a:xfrm>
          <a:prstGeom prst="rect">
            <a:avLst/>
          </a:prstGeom>
        </p:spPr>
      </p:pic>
      <p:sp>
        <p:nvSpPr>
          <p:cNvPr id="14" name="Slide Number Placeholder 13"/>
          <p:cNvSpPr>
            <a:spLocks noGrp="1"/>
          </p:cNvSpPr>
          <p:nvPr>
            <p:ph type="sldNum" sz="quarter" idx="12"/>
          </p:nvPr>
        </p:nvSpPr>
        <p:spPr/>
        <p:txBody>
          <a:bodyPr/>
          <a:lstStyle/>
          <a:p>
            <a:fld id="{AFD2D2AB-7A9D-49A8-B3B9-8E5769105E2E}"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3534</Words>
  <Application>Microsoft Office PowerPoint</Application>
  <PresentationFormat>On-screen Show (4:3)</PresentationFormat>
  <Paragraphs>488</Paragraphs>
  <Slides>49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Gotham Book</vt:lpstr>
      <vt:lpstr>Times New Roman</vt:lpstr>
      <vt:lpstr>Verdana</vt:lpstr>
      <vt:lpstr>Wingdings</vt:lpstr>
      <vt:lpstr>Office Theme</vt:lpstr>
      <vt:lpstr>BASICIS OF CIVIL ENGINEERING  &amp; MECHANICS</vt:lpstr>
      <vt:lpstr>New AGE &amp; Marginal: Definition, variety, Applications</vt:lpstr>
      <vt:lpstr>Translucent wood </vt:lpstr>
      <vt:lpstr>The cooling system in bricks</vt:lpstr>
      <vt:lpstr>Martian concrete</vt:lpstr>
      <vt:lpstr>The CABKOMA strand rod</vt:lpstr>
      <vt:lpstr>Cigarette butts to make bricks:</vt:lpstr>
      <vt:lpstr>Floating piers</vt:lpstr>
      <vt:lpstr>Smart materials usage in Civil Engineering and their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of smart and sustainable materials in Civil Engineering constructions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BASICIS OF CIVIL ENGINEERING  &amp; MECHANICS</dc:title>
  <dc:creator>admin</dc:creator>
  <cp:lastModifiedBy>basavana gowda</cp:lastModifiedBy>
  <cp:revision>80</cp:revision>
  <dcterms:created xsi:type="dcterms:W3CDTF">2021-09-24T09:30:09Z</dcterms:created>
  <dcterms:modified xsi:type="dcterms:W3CDTF">2021-12-29T06:52:56Z</dcterms:modified>
</cp:coreProperties>
</file>